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48.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7" r:id="rId2"/>
    <p:sldId id="356" r:id="rId3"/>
    <p:sldId id="359" r:id="rId4"/>
    <p:sldId id="358" r:id="rId5"/>
    <p:sldId id="370" r:id="rId6"/>
    <p:sldId id="396" r:id="rId7"/>
    <p:sldId id="635" r:id="rId8"/>
    <p:sldId id="688" r:id="rId9"/>
    <p:sldId id="371" r:id="rId10"/>
    <p:sldId id="636" r:id="rId11"/>
    <p:sldId id="333" r:id="rId12"/>
    <p:sldId id="400" r:id="rId13"/>
    <p:sldId id="641" r:id="rId14"/>
    <p:sldId id="364" r:id="rId15"/>
    <p:sldId id="365" r:id="rId16"/>
    <p:sldId id="638" r:id="rId17"/>
    <p:sldId id="361" r:id="rId18"/>
    <p:sldId id="398" r:id="rId19"/>
    <p:sldId id="390" r:id="rId20"/>
    <p:sldId id="395" r:id="rId21"/>
    <p:sldId id="696" r:id="rId22"/>
    <p:sldId id="372" r:id="rId23"/>
    <p:sldId id="689" r:id="rId24"/>
    <p:sldId id="317" r:id="rId25"/>
    <p:sldId id="656" r:id="rId26"/>
    <p:sldId id="394" r:id="rId27"/>
    <p:sldId id="684" r:id="rId28"/>
    <p:sldId id="304" r:id="rId29"/>
    <p:sldId id="326" r:id="rId3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341"/>
    <a:srgbClr val="007EA7"/>
    <a:srgbClr val="007897"/>
    <a:srgbClr val="BB2152"/>
    <a:srgbClr val="898989"/>
    <a:srgbClr val="E6233E"/>
    <a:srgbClr val="0090D0"/>
    <a:srgbClr val="8B2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37" autoAdjust="0"/>
    <p:restoredTop sz="73968" autoAdjust="0"/>
  </p:normalViewPr>
  <p:slideViewPr>
    <p:cSldViewPr>
      <p:cViewPr varScale="1">
        <p:scale>
          <a:sx n="105" d="100"/>
          <a:sy n="105" d="100"/>
        </p:scale>
        <p:origin x="1512" y="176"/>
      </p:cViewPr>
      <p:guideLst>
        <p:guide orient="horz" pos="1620"/>
        <p:guide pos="2880"/>
      </p:guideLst>
    </p:cSldViewPr>
  </p:slideViewPr>
  <p:notesTextViewPr>
    <p:cViewPr>
      <p:scale>
        <a:sx n="1" d="1"/>
        <a:sy n="1" d="1"/>
      </p:scale>
      <p:origin x="0" y="0"/>
    </p:cViewPr>
  </p:notesTextViewPr>
  <p:notesViewPr>
    <p:cSldViewPr>
      <p:cViewPr varScale="1">
        <p:scale>
          <a:sx n="77" d="100"/>
          <a:sy n="77" d="100"/>
        </p:scale>
        <p:origin x="-290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remkinVA\Desktop\&#1092;&#1072;&#1082;&#1090;&#1086;&#1088;&#1099;%20&#1087;&#1086;&#1088;&#1090;&#1072;&#1083;%20&#1103;&#1085;&#1074;&#1072;&#1088;&#1100;%202018\&#1054;&#1073;&#1085;&#1086;&#1074;&#1083;&#1077;&#1085;&#1080;&#1077;%20&#1087;&#1086;&#1088;&#1090;&#1072;&#1083;%20&#1092;&#1072;&#1082;&#1090;&#1086;&#1088;&#1099;%202018%20&#1080;&#1090;&#1086;&#1075;%20&#1085;&#1072;%20&#1087;&#1086;&#1088;&#1090;&#1072;&#1083;&#1077;\1.%20&#1042;&#1086;&#1079;&#1084;&#1086;&#1078;&#1085;&#1086;&#1089;&#1090;&#1080;%20&#1076;&#1083;&#1103;%20&#1080;&#1085;&#1074;&#1077;&#1089;&#1090;&#1080;&#1094;&#1080;&#1081;\6.%20&#1054;&#1073;&#1085;&#1086;&#1074;&#1083;&#1077;&#1085;&#1080;&#1077;%20&#1089;&#1072;&#1081;&#1090;&#1072;%20&#1092;&#1072;&#1082;&#1090;&#1086;&#1088;&#1099;%20-%20&#1048;&#1053;&#1042;&#1045;&#1057;&#1058;&#1048;&#1062;&#1048;&#1054;&#1053;&#1053;&#1040;&#1071;%20&#1040;&#1050;&#1058;&#1048;&#1042;&#1053;&#1054;&#1057;&#1058;&#10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'Инвестиции в осн капитал'!$B$15</c:f>
              <c:strCache>
                <c:ptCount val="1"/>
                <c:pt idx="0">
                  <c:v>млрд руб.</c:v>
                </c:pt>
              </c:strCache>
            </c:strRef>
          </c:tx>
          <c:spPr>
            <a:solidFill>
              <a:srgbClr val="007EA7"/>
            </a:solidFill>
          </c:spPr>
          <c:invertIfNegative val="0"/>
          <c:dPt>
            <c:idx val="8"/>
            <c:invertIfNegative val="0"/>
            <c:bubble3D val="0"/>
            <c:spPr>
              <a:solidFill>
                <a:srgbClr val="898989"/>
              </a:solidFill>
            </c:spPr>
            <c:extLst>
              <c:ext xmlns:c16="http://schemas.microsoft.com/office/drawing/2014/chart" uri="{C3380CC4-5D6E-409C-BE32-E72D297353CC}">
                <c16:uniqueId val="{00000000-8974-4AAA-8902-BF42109920AF}"/>
              </c:ext>
            </c:extLst>
          </c:dPt>
          <c:dPt>
            <c:idx val="10"/>
            <c:invertIfNegative val="0"/>
            <c:bubble3D val="0"/>
            <c:spPr>
              <a:solidFill>
                <a:srgbClr val="A62341"/>
              </a:solidFill>
            </c:spPr>
            <c:extLst>
              <c:ext xmlns:c16="http://schemas.microsoft.com/office/drawing/2014/chart" uri="{C3380CC4-5D6E-409C-BE32-E72D297353CC}">
                <c16:uniqueId val="{00000000-1A8F-4215-A564-CA42C49AF9A6}"/>
              </c:ext>
            </c:extLst>
          </c:dPt>
          <c:dLbls>
            <c:dLbl>
              <c:idx val="8"/>
              <c:spPr>
                <a:noFill/>
                <a:ln>
                  <a:noFill/>
                </a:ln>
                <a:effectLst/>
              </c:spPr>
              <c:txPr>
                <a:bodyPr/>
                <a:lstStyle/>
                <a:p>
                  <a:pPr>
                    <a:defRPr b="1">
                      <a:solidFill>
                        <a:srgbClr val="898989"/>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8974-4AAA-8902-BF42109920AF}"/>
                </c:ext>
              </c:extLst>
            </c:dLbl>
            <c:dLbl>
              <c:idx val="10"/>
              <c:spPr>
                <a:noFill/>
                <a:ln>
                  <a:noFill/>
                </a:ln>
                <a:effectLst/>
              </c:spPr>
              <c:txPr>
                <a:bodyPr/>
                <a:lstStyle/>
                <a:p>
                  <a:pPr>
                    <a:defRPr b="1">
                      <a:solidFill>
                        <a:srgbClr val="A62341"/>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1A8F-4215-A564-CA42C49AF9A6}"/>
                </c:ext>
              </c:extLst>
            </c:dLbl>
            <c:spPr>
              <a:noFill/>
              <a:ln>
                <a:noFill/>
              </a:ln>
              <a:effectLst/>
            </c:spPr>
            <c:txPr>
              <a:bodyPr/>
              <a:lstStyle/>
              <a:p>
                <a:pPr>
                  <a:defRPr b="1">
                    <a:solidFill>
                      <a:srgbClr val="007EA7"/>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'Инвестиции в осн капитал'!$D$14:$N$14</c:f>
              <c:strCache>
                <c:ptCount val="11"/>
                <c:pt idx="0">
                  <c:v>2010</c:v>
                </c:pt>
                <c:pt idx="1">
                  <c:v>2011</c:v>
                </c:pt>
                <c:pt idx="2">
                  <c:v>2012</c:v>
                </c:pt>
                <c:pt idx="3">
                  <c:v>2013</c:v>
                </c:pt>
                <c:pt idx="4">
                  <c:v>2014</c:v>
                </c:pt>
                <c:pt idx="5">
                  <c:v>2015</c:v>
                </c:pt>
                <c:pt idx="6">
                  <c:v>2016</c:v>
                </c:pt>
                <c:pt idx="7">
                  <c:v>2017</c:v>
                </c:pt>
                <c:pt idx="8">
                  <c:v>2018*</c:v>
                </c:pt>
                <c:pt idx="10">
                  <c:v>2025**</c:v>
                </c:pt>
              </c:strCache>
            </c:strRef>
          </c:cat>
          <c:val>
            <c:numRef>
              <c:f>'Инвестиции в осн капитал'!$D$15:$N$15</c:f>
              <c:numCache>
                <c:formatCode>0</c:formatCode>
                <c:ptCount val="11"/>
                <c:pt idx="0">
                  <c:v>732.76059999999995</c:v>
                </c:pt>
                <c:pt idx="1">
                  <c:v>856.42409999999995</c:v>
                </c:pt>
                <c:pt idx="2">
                  <c:v>1220.0965920000001</c:v>
                </c:pt>
                <c:pt idx="3">
                  <c:v>1413.0936999999999</c:v>
                </c:pt>
                <c:pt idx="4">
                  <c:v>1541.884366</c:v>
                </c:pt>
                <c:pt idx="5">
                  <c:v>1543.6</c:v>
                </c:pt>
                <c:pt idx="6">
                  <c:v>1712.2</c:v>
                </c:pt>
                <c:pt idx="7">
                  <c:v>2008</c:v>
                </c:pt>
                <c:pt idx="8">
                  <c:v>2132.9</c:v>
                </c:pt>
                <c:pt idx="10">
                  <c:v>2440</c:v>
                </c:pt>
              </c:numCache>
            </c:numRef>
          </c:val>
          <c:extLst>
            <c:ext xmlns:c16="http://schemas.microsoft.com/office/drawing/2014/chart" uri="{C3380CC4-5D6E-409C-BE32-E72D297353CC}">
              <c16:uniqueId val="{00000000-2790-4EA3-81D2-C9192F5AB2D7}"/>
            </c:ext>
          </c:extLst>
        </c:ser>
        <c:dLbls>
          <c:showLegendKey val="0"/>
          <c:showVal val="0"/>
          <c:showCatName val="0"/>
          <c:showSerName val="0"/>
          <c:showPercent val="0"/>
          <c:showBubbleSize val="0"/>
        </c:dLbls>
        <c:gapWidth val="50"/>
        <c:axId val="150541440"/>
        <c:axId val="150542976"/>
      </c:barChart>
      <c:catAx>
        <c:axId val="150541440"/>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endParaRPr lang="ru-RU"/>
          </a:p>
        </c:txPr>
        <c:crossAx val="150542976"/>
        <c:crosses val="autoZero"/>
        <c:auto val="1"/>
        <c:lblAlgn val="ctr"/>
        <c:lblOffset val="100"/>
        <c:noMultiLvlLbl val="0"/>
      </c:catAx>
      <c:valAx>
        <c:axId val="150542976"/>
        <c:scaling>
          <c:orientation val="minMax"/>
        </c:scaling>
        <c:delete val="0"/>
        <c:axPos val="l"/>
        <c:numFmt formatCode="0" sourceLinked="1"/>
        <c:majorTickMark val="out"/>
        <c:minorTickMark val="none"/>
        <c:tickLblPos val="nextTo"/>
        <c:txPr>
          <a:bodyPr/>
          <a:lstStyle/>
          <a:p>
            <a:pPr>
              <a:defRPr>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endParaRPr lang="ru-RU"/>
          </a:p>
        </c:txPr>
        <c:crossAx val="1505414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F660B-156C-47AE-A75A-EF54C45A7784}" type="datetimeFigureOut">
              <a:rPr lang="ru-RU" smtClean="0"/>
              <a:t>21.02.2019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1D389-DF9A-4787-B5B0-ACE8B6D58E73}" type="slidenum">
              <a:rPr lang="ru-RU" smtClean="0"/>
              <a:t>‹#›</a:t>
            </a:fld>
            <a:endParaRPr lang="ru-RU"/>
          </a:p>
        </p:txBody>
      </p:sp>
    </p:spTree>
    <p:extLst>
      <p:ext uri="{BB962C8B-B14F-4D97-AF65-F5344CB8AC3E}">
        <p14:creationId xmlns:p14="http://schemas.microsoft.com/office/powerpoint/2010/main" val="382146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2C3B37-32BF-48E4-A2B4-3D09428A79CF}" type="slidenum">
              <a:rPr lang="ru-RU" smtClean="0"/>
              <a:pPr/>
              <a:t>1</a:t>
            </a:fld>
            <a:endParaRPr lang="ru-RU"/>
          </a:p>
        </p:txBody>
      </p:sp>
      <p:sp>
        <p:nvSpPr>
          <p:cNvPr id="5" name="Нижний колонтитул 4"/>
          <p:cNvSpPr>
            <a:spLocks noGrp="1"/>
          </p:cNvSpPr>
          <p:nvPr>
            <p:ph type="ftr" sz="quarter" idx="11"/>
          </p:nvPr>
        </p:nvSpPr>
        <p:spPr/>
        <p:txBody>
          <a:bodyPr/>
          <a:lstStyle/>
          <a:p>
            <a:r>
              <a:rPr lang="en-US"/>
              <a:t>2016 Moscow City Investment Agency</a:t>
            </a:r>
          </a:p>
        </p:txBody>
      </p:sp>
    </p:spTree>
    <p:extLst>
      <p:ext uri="{BB962C8B-B14F-4D97-AF65-F5344CB8AC3E}">
        <p14:creationId xmlns:p14="http://schemas.microsoft.com/office/powerpoint/2010/main" val="76338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77649" y="4715153"/>
            <a:ext cx="6042378" cy="4466987"/>
          </a:xfrm>
        </p:spPr>
        <p:txBody>
          <a:bodyPr/>
          <a:lstStyle/>
          <a:p>
            <a:pPr indent="457200" algn="just"/>
            <a:endParaRPr lang="ru-RU" sz="1400" dirty="0"/>
          </a:p>
        </p:txBody>
      </p:sp>
      <p:sp>
        <p:nvSpPr>
          <p:cNvPr id="4" name="Номер слайда 3"/>
          <p:cNvSpPr>
            <a:spLocks noGrp="1"/>
          </p:cNvSpPr>
          <p:nvPr>
            <p:ph type="sldNum" sz="quarter" idx="5"/>
          </p:nvPr>
        </p:nvSpPr>
        <p:spPr/>
        <p:txBody>
          <a:bodyPr/>
          <a:lstStyle/>
          <a:p>
            <a:fld id="{C331D389-DF9A-4787-B5B0-ACE8B6D58E73}" type="slidenum">
              <a:rPr lang="ru-RU" smtClean="0"/>
              <a:t>10</a:t>
            </a:fld>
            <a:endParaRPr lang="ru-RU"/>
          </a:p>
        </p:txBody>
      </p:sp>
      <p:sp>
        <p:nvSpPr>
          <p:cNvPr id="5" name="Нижний колонтитул 3">
            <a:extLst>
              <a:ext uri="{FF2B5EF4-FFF2-40B4-BE49-F238E27FC236}">
                <a16:creationId xmlns:a16="http://schemas.microsoft.com/office/drawing/2014/main" id="{437BF441-1EAE-46F8-AEC7-89F9C3C04B42}"/>
              </a:ext>
            </a:extLst>
          </p:cNvPr>
          <p:cNvSpPr txBox="1">
            <a:spLocks/>
          </p:cNvSpPr>
          <p:nvPr/>
        </p:nvSpPr>
        <p:spPr>
          <a:xfrm>
            <a:off x="0" y="9428583"/>
            <a:ext cx="3684336" cy="496332"/>
          </a:xfrm>
          <a:prstGeom prst="rect">
            <a:avLst/>
          </a:prstGeom>
        </p:spPr>
        <p:txBody>
          <a:bodyPr vert="horz" lIns="91440" tIns="45720" rIns="91440" bIns="45720" rtlCol="0" anchor="b"/>
          <a:lst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2018 Moscow City Investment Agency</a:t>
            </a:r>
          </a:p>
        </p:txBody>
      </p:sp>
    </p:spTree>
    <p:extLst>
      <p:ext uri="{BB962C8B-B14F-4D97-AF65-F5344CB8AC3E}">
        <p14:creationId xmlns:p14="http://schemas.microsoft.com/office/powerpoint/2010/main" val="293286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11</a:t>
            </a:fld>
            <a:endParaRPr lang="ru-RU"/>
          </a:p>
        </p:txBody>
      </p:sp>
    </p:spTree>
    <p:extLst>
      <p:ext uri="{BB962C8B-B14F-4D97-AF65-F5344CB8AC3E}">
        <p14:creationId xmlns:p14="http://schemas.microsoft.com/office/powerpoint/2010/main" val="414345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31D389-DF9A-4787-B5B0-ACE8B6D58E73}" type="slidenum">
              <a:rPr lang="ru-RU" smtClean="0"/>
              <a:t>12</a:t>
            </a:fld>
            <a:endParaRPr lang="ru-RU"/>
          </a:p>
        </p:txBody>
      </p:sp>
    </p:spTree>
    <p:extLst>
      <p:ext uri="{BB962C8B-B14F-4D97-AF65-F5344CB8AC3E}">
        <p14:creationId xmlns:p14="http://schemas.microsoft.com/office/powerpoint/2010/main" val="297180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77649" y="4715153"/>
            <a:ext cx="6042378" cy="4466987"/>
          </a:xfrm>
        </p:spPr>
        <p:txBody>
          <a:bodyPr/>
          <a:lstStyle/>
          <a:p>
            <a:pPr indent="457200" algn="just"/>
            <a:endParaRPr lang="ru-RU" sz="1400" dirty="0"/>
          </a:p>
        </p:txBody>
      </p:sp>
      <p:sp>
        <p:nvSpPr>
          <p:cNvPr id="4" name="Номер слайда 3"/>
          <p:cNvSpPr>
            <a:spLocks noGrp="1"/>
          </p:cNvSpPr>
          <p:nvPr>
            <p:ph type="sldNum" sz="quarter" idx="5"/>
          </p:nvPr>
        </p:nvSpPr>
        <p:spPr/>
        <p:txBody>
          <a:bodyPr/>
          <a:lstStyle/>
          <a:p>
            <a:fld id="{C331D389-DF9A-4787-B5B0-ACE8B6D58E73}" type="slidenum">
              <a:rPr lang="ru-RU" smtClean="0"/>
              <a:t>13</a:t>
            </a:fld>
            <a:endParaRPr lang="ru-RU"/>
          </a:p>
        </p:txBody>
      </p:sp>
      <p:sp>
        <p:nvSpPr>
          <p:cNvPr id="5" name="Нижний колонтитул 3">
            <a:extLst>
              <a:ext uri="{FF2B5EF4-FFF2-40B4-BE49-F238E27FC236}">
                <a16:creationId xmlns:a16="http://schemas.microsoft.com/office/drawing/2014/main" id="{C93E7667-45AE-4E2C-BB1C-418608C0DE4C}"/>
              </a:ext>
            </a:extLst>
          </p:cNvPr>
          <p:cNvSpPr txBox="1">
            <a:spLocks/>
          </p:cNvSpPr>
          <p:nvPr/>
        </p:nvSpPr>
        <p:spPr>
          <a:xfrm>
            <a:off x="0" y="9428583"/>
            <a:ext cx="3684336" cy="496332"/>
          </a:xfrm>
          <a:prstGeom prst="rect">
            <a:avLst/>
          </a:prstGeom>
        </p:spPr>
        <p:txBody>
          <a:bodyPr vert="horz" lIns="91440" tIns="45720" rIns="91440" bIns="45720" rtlCol="0" anchor="b"/>
          <a:lst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Moscow City Investment Agency</a:t>
            </a:r>
          </a:p>
        </p:txBody>
      </p:sp>
    </p:spTree>
    <p:extLst>
      <p:ext uri="{BB962C8B-B14F-4D97-AF65-F5344CB8AC3E}">
        <p14:creationId xmlns:p14="http://schemas.microsoft.com/office/powerpoint/2010/main" val="150058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14</a:t>
            </a:fld>
            <a:endParaRPr lang="ru-RU"/>
          </a:p>
        </p:txBody>
      </p:sp>
    </p:spTree>
    <p:extLst>
      <p:ext uri="{BB962C8B-B14F-4D97-AF65-F5344CB8AC3E}">
        <p14:creationId xmlns:p14="http://schemas.microsoft.com/office/powerpoint/2010/main" val="390429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15</a:t>
            </a:fld>
            <a:endParaRPr lang="ru-RU"/>
          </a:p>
        </p:txBody>
      </p:sp>
    </p:spTree>
    <p:extLst>
      <p:ext uri="{BB962C8B-B14F-4D97-AF65-F5344CB8AC3E}">
        <p14:creationId xmlns:p14="http://schemas.microsoft.com/office/powerpoint/2010/main" val="352851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77648" y="4715153"/>
            <a:ext cx="6090297" cy="4466987"/>
          </a:xfrm>
        </p:spPr>
        <p:txBody>
          <a:bodyPr/>
          <a:lstStyle/>
          <a:p>
            <a:pPr lvl="0" indent="457200" algn="just"/>
            <a:r>
              <a:rPr lang="en-US" sz="1300" dirty="0"/>
              <a:t>Another important investment promotion tool is the Moscow Government’s work to develop special platforms for industry and high tech projects. First of all, these include the </a:t>
            </a:r>
            <a:r>
              <a:rPr lang="en-US" sz="1300" dirty="0" err="1"/>
              <a:t>Technopolis</a:t>
            </a:r>
            <a:r>
              <a:rPr lang="en-US" sz="1300" dirty="0"/>
              <a:t> Moscow SEZ and </a:t>
            </a:r>
            <a:r>
              <a:rPr lang="en-US" sz="1300" dirty="0" err="1"/>
              <a:t>technoparks</a:t>
            </a:r>
            <a:r>
              <a:rPr lang="en-US" sz="1300" dirty="0"/>
              <a:t>. </a:t>
            </a:r>
          </a:p>
          <a:p>
            <a:pPr lvl="0" indent="457200" algn="just"/>
            <a:r>
              <a:rPr lang="en-US" sz="1300" dirty="0"/>
              <a:t>The city has created unprecedented tax conditions for project localization in the SEZ.  For the SEZ residents, income, property, land and transport (regional) taxes are zeroed for a period of 10 years.  In addition, the SEZ residents are exempt from customs duties and fees for the goods and equipment delivered to the special economic zone and utility connection fees within the established capacity.  The overall regional tax burden reduction can reach 47%.  </a:t>
            </a:r>
          </a:p>
          <a:p>
            <a:pPr lvl="0" indent="457200" algn="just"/>
            <a:r>
              <a:rPr lang="en-US" sz="1300" dirty="0"/>
              <a:t>In addition, the SEZ residents are entitled to purchase a land plot after commissioning at a reduced price, i. e. only 1% of the cadastral value. </a:t>
            </a:r>
          </a:p>
          <a:p>
            <a:pPr lvl="0" indent="457200" algn="just"/>
            <a:r>
              <a:rPr lang="en-US" sz="1300" dirty="0"/>
              <a:t>It should be noted that the SEZ offers an opportunity to localize both green field and brown field projects using existing production, laboratory and office spaces. </a:t>
            </a:r>
          </a:p>
          <a:p>
            <a:pPr lvl="0" indent="457200" algn="just"/>
            <a:r>
              <a:rPr lang="en-US" sz="1300" dirty="0"/>
              <a:t>Today, more than 5,600 people are employed and 50 companies are localized in the SEZ, and the amount of investment has already reached ₽16.8 bn. </a:t>
            </a:r>
          </a:p>
        </p:txBody>
      </p:sp>
      <p:sp>
        <p:nvSpPr>
          <p:cNvPr id="4" name="Номер слайда 3"/>
          <p:cNvSpPr>
            <a:spLocks noGrp="1"/>
          </p:cNvSpPr>
          <p:nvPr>
            <p:ph type="sldNum" sz="quarter" idx="5"/>
          </p:nvPr>
        </p:nvSpPr>
        <p:spPr/>
        <p:txBody>
          <a:bodyPr/>
          <a:lstStyle/>
          <a:p>
            <a:fld id="{C331D389-DF9A-4787-B5B0-ACE8B6D58E73}" type="slidenum">
              <a:rPr lang="ru-RU" smtClean="0"/>
              <a:t>16</a:t>
            </a:fld>
            <a:endParaRPr lang="ru-RU"/>
          </a:p>
        </p:txBody>
      </p:sp>
      <p:sp>
        <p:nvSpPr>
          <p:cNvPr id="5" name="Нижний колонтитул 3">
            <a:extLst>
              <a:ext uri="{FF2B5EF4-FFF2-40B4-BE49-F238E27FC236}">
                <a16:creationId xmlns:a16="http://schemas.microsoft.com/office/drawing/2014/main" id="{8363EA90-CEE3-42FB-A4A9-35DCA60A81D3}"/>
              </a:ext>
            </a:extLst>
          </p:cNvPr>
          <p:cNvSpPr txBox="1">
            <a:spLocks/>
          </p:cNvSpPr>
          <p:nvPr/>
        </p:nvSpPr>
        <p:spPr>
          <a:xfrm>
            <a:off x="0" y="9428583"/>
            <a:ext cx="3684336" cy="496332"/>
          </a:xfrm>
          <a:prstGeom prst="rect">
            <a:avLst/>
          </a:prstGeom>
        </p:spPr>
        <p:txBody>
          <a:bodyPr vert="horz" lIns="91440" tIns="45720" rIns="91440" bIns="45720" rtlCol="0" anchor="b"/>
          <a:lst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2018 Moscow City Investment Agency</a:t>
            </a:r>
          </a:p>
        </p:txBody>
      </p:sp>
    </p:spTree>
    <p:extLst>
      <p:ext uri="{BB962C8B-B14F-4D97-AF65-F5344CB8AC3E}">
        <p14:creationId xmlns:p14="http://schemas.microsoft.com/office/powerpoint/2010/main" val="349253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17</a:t>
            </a:fld>
            <a:endParaRPr lang="ru-RU"/>
          </a:p>
        </p:txBody>
      </p:sp>
    </p:spTree>
    <p:extLst>
      <p:ext uri="{BB962C8B-B14F-4D97-AF65-F5344CB8AC3E}">
        <p14:creationId xmlns:p14="http://schemas.microsoft.com/office/powerpoint/2010/main" val="185768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18</a:t>
            </a:fld>
            <a:endParaRPr lang="ru-RU"/>
          </a:p>
        </p:txBody>
      </p:sp>
    </p:spTree>
    <p:extLst>
      <p:ext uri="{BB962C8B-B14F-4D97-AF65-F5344CB8AC3E}">
        <p14:creationId xmlns:p14="http://schemas.microsoft.com/office/powerpoint/2010/main" val="16929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19</a:t>
            </a:fld>
            <a:endParaRPr lang="ru-RU"/>
          </a:p>
        </p:txBody>
      </p:sp>
    </p:spTree>
    <p:extLst>
      <p:ext uri="{BB962C8B-B14F-4D97-AF65-F5344CB8AC3E}">
        <p14:creationId xmlns:p14="http://schemas.microsoft.com/office/powerpoint/2010/main" val="69766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r>
              <a:rPr lang="en-US"/>
              <a:t>2016 Moscow City Investment Agency</a:t>
            </a:r>
          </a:p>
        </p:txBody>
      </p:sp>
      <p:sp>
        <p:nvSpPr>
          <p:cNvPr id="5" name="Номер слайда 4"/>
          <p:cNvSpPr>
            <a:spLocks noGrp="1"/>
          </p:cNvSpPr>
          <p:nvPr>
            <p:ph type="sldNum" sz="quarter" idx="11"/>
          </p:nvPr>
        </p:nvSpPr>
        <p:spPr/>
        <p:txBody>
          <a:bodyPr/>
          <a:lstStyle/>
          <a:p>
            <a:fld id="{852C3B37-32BF-48E4-A2B4-3D09428A79CF}" type="slidenum">
              <a:rPr lang="ru-RU" smtClean="0"/>
              <a:pPr/>
              <a:t>2</a:t>
            </a:fld>
            <a:endParaRPr lang="ru-RU"/>
          </a:p>
        </p:txBody>
      </p:sp>
    </p:spTree>
    <p:extLst>
      <p:ext uri="{BB962C8B-B14F-4D97-AF65-F5344CB8AC3E}">
        <p14:creationId xmlns:p14="http://schemas.microsoft.com/office/powerpoint/2010/main" val="3325528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20</a:t>
            </a:fld>
            <a:endParaRPr lang="ru-RU"/>
          </a:p>
        </p:txBody>
      </p:sp>
    </p:spTree>
    <p:extLst>
      <p:ext uri="{BB962C8B-B14F-4D97-AF65-F5344CB8AC3E}">
        <p14:creationId xmlns:p14="http://schemas.microsoft.com/office/powerpoint/2010/main" val="465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21</a:t>
            </a:fld>
            <a:endParaRPr lang="ru-RU"/>
          </a:p>
        </p:txBody>
      </p:sp>
    </p:spTree>
    <p:extLst>
      <p:ext uri="{BB962C8B-B14F-4D97-AF65-F5344CB8AC3E}">
        <p14:creationId xmlns:p14="http://schemas.microsoft.com/office/powerpoint/2010/main" val="228026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22</a:t>
            </a:fld>
            <a:endParaRPr lang="ru-RU"/>
          </a:p>
        </p:txBody>
      </p:sp>
    </p:spTree>
    <p:extLst>
      <p:ext uri="{BB962C8B-B14F-4D97-AF65-F5344CB8AC3E}">
        <p14:creationId xmlns:p14="http://schemas.microsoft.com/office/powerpoint/2010/main" val="3092053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77649" y="4715153"/>
            <a:ext cx="6042378" cy="4466987"/>
          </a:xfrm>
        </p:spPr>
        <p:txBody>
          <a:bodyPr/>
          <a:lstStyle/>
          <a:p>
            <a:pPr indent="457200" algn="just"/>
            <a:endParaRPr lang="ru-RU" sz="1400" dirty="0"/>
          </a:p>
        </p:txBody>
      </p:sp>
      <p:sp>
        <p:nvSpPr>
          <p:cNvPr id="4" name="Номер слайда 3"/>
          <p:cNvSpPr>
            <a:spLocks noGrp="1"/>
          </p:cNvSpPr>
          <p:nvPr>
            <p:ph type="sldNum" sz="quarter" idx="5"/>
          </p:nvPr>
        </p:nvSpPr>
        <p:spPr/>
        <p:txBody>
          <a:bodyPr/>
          <a:lstStyle/>
          <a:p>
            <a:fld id="{C331D389-DF9A-4787-B5B0-ACE8B6D58E73}" type="slidenum">
              <a:rPr lang="ru-RU" smtClean="0"/>
              <a:t>23</a:t>
            </a:fld>
            <a:endParaRPr lang="ru-RU"/>
          </a:p>
        </p:txBody>
      </p:sp>
      <p:sp>
        <p:nvSpPr>
          <p:cNvPr id="5" name="Нижний колонтитул 3">
            <a:extLst>
              <a:ext uri="{FF2B5EF4-FFF2-40B4-BE49-F238E27FC236}">
                <a16:creationId xmlns:a16="http://schemas.microsoft.com/office/drawing/2014/main" id="{977DAF0B-5C4E-4DE3-9EDF-AB708D61C46E}"/>
              </a:ext>
            </a:extLst>
          </p:cNvPr>
          <p:cNvSpPr txBox="1">
            <a:spLocks/>
          </p:cNvSpPr>
          <p:nvPr/>
        </p:nvSpPr>
        <p:spPr>
          <a:xfrm>
            <a:off x="0" y="9428583"/>
            <a:ext cx="3684336" cy="496332"/>
          </a:xfrm>
          <a:prstGeom prst="rect">
            <a:avLst/>
          </a:prstGeom>
        </p:spPr>
        <p:txBody>
          <a:bodyPr vert="horz" lIns="91440" tIns="45720" rIns="91440" bIns="45720" rtlCol="0" anchor="b"/>
          <a:lst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2018 Moscow City Investment Agency</a:t>
            </a:r>
          </a:p>
        </p:txBody>
      </p:sp>
    </p:spTree>
    <p:extLst>
      <p:ext uri="{BB962C8B-B14F-4D97-AF65-F5344CB8AC3E}">
        <p14:creationId xmlns:p14="http://schemas.microsoft.com/office/powerpoint/2010/main" val="173640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24</a:t>
            </a:fld>
            <a:endParaRPr lang="ru-RU"/>
          </a:p>
        </p:txBody>
      </p:sp>
    </p:spTree>
    <p:extLst>
      <p:ext uri="{BB962C8B-B14F-4D97-AF65-F5344CB8AC3E}">
        <p14:creationId xmlns:p14="http://schemas.microsoft.com/office/powerpoint/2010/main" val="350064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25</a:t>
            </a:fld>
            <a:endParaRPr lang="ru-RU"/>
          </a:p>
        </p:txBody>
      </p:sp>
    </p:spTree>
    <p:extLst>
      <p:ext uri="{BB962C8B-B14F-4D97-AF65-F5344CB8AC3E}">
        <p14:creationId xmlns:p14="http://schemas.microsoft.com/office/powerpoint/2010/main" val="1708405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26</a:t>
            </a:fld>
            <a:endParaRPr lang="ru-RU"/>
          </a:p>
        </p:txBody>
      </p:sp>
    </p:spTree>
    <p:extLst>
      <p:ext uri="{BB962C8B-B14F-4D97-AF65-F5344CB8AC3E}">
        <p14:creationId xmlns:p14="http://schemas.microsoft.com/office/powerpoint/2010/main" val="1361197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27</a:t>
            </a:fld>
            <a:endParaRPr lang="ru-RU"/>
          </a:p>
        </p:txBody>
      </p:sp>
    </p:spTree>
    <p:extLst>
      <p:ext uri="{BB962C8B-B14F-4D97-AF65-F5344CB8AC3E}">
        <p14:creationId xmlns:p14="http://schemas.microsoft.com/office/powerpoint/2010/main" val="2254029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28</a:t>
            </a:fld>
            <a:endParaRPr lang="ru-RU"/>
          </a:p>
        </p:txBody>
      </p:sp>
    </p:spTree>
    <p:extLst>
      <p:ext uri="{BB962C8B-B14F-4D97-AF65-F5344CB8AC3E}">
        <p14:creationId xmlns:p14="http://schemas.microsoft.com/office/powerpoint/2010/main" val="158142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29</a:t>
            </a:fld>
            <a:endParaRPr lang="ru-RU"/>
          </a:p>
        </p:txBody>
      </p:sp>
    </p:spTree>
    <p:extLst>
      <p:ext uri="{BB962C8B-B14F-4D97-AF65-F5344CB8AC3E}">
        <p14:creationId xmlns:p14="http://schemas.microsoft.com/office/powerpoint/2010/main" val="219549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r>
              <a:rPr lang="en-US"/>
              <a:t>2016 Moscow City Investment Agency</a:t>
            </a:r>
          </a:p>
        </p:txBody>
      </p:sp>
      <p:sp>
        <p:nvSpPr>
          <p:cNvPr id="5" name="Номер слайда 4"/>
          <p:cNvSpPr>
            <a:spLocks noGrp="1"/>
          </p:cNvSpPr>
          <p:nvPr>
            <p:ph type="sldNum" sz="quarter" idx="11"/>
          </p:nvPr>
        </p:nvSpPr>
        <p:spPr/>
        <p:txBody>
          <a:bodyPr/>
          <a:lstStyle/>
          <a:p>
            <a:fld id="{852C3B37-32BF-48E4-A2B4-3D09428A79CF}" type="slidenum">
              <a:rPr lang="ru-RU" smtClean="0"/>
              <a:pPr/>
              <a:t>3</a:t>
            </a:fld>
            <a:endParaRPr lang="ru-RU"/>
          </a:p>
        </p:txBody>
      </p:sp>
    </p:spTree>
    <p:extLst>
      <p:ext uri="{BB962C8B-B14F-4D97-AF65-F5344CB8AC3E}">
        <p14:creationId xmlns:p14="http://schemas.microsoft.com/office/powerpoint/2010/main" val="87292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r>
              <a:rPr lang="en-US"/>
              <a:t>2016 Moscow City Investment Agency</a:t>
            </a:r>
          </a:p>
        </p:txBody>
      </p:sp>
      <p:sp>
        <p:nvSpPr>
          <p:cNvPr id="5" name="Номер слайда 4"/>
          <p:cNvSpPr>
            <a:spLocks noGrp="1"/>
          </p:cNvSpPr>
          <p:nvPr>
            <p:ph type="sldNum" sz="quarter" idx="11"/>
          </p:nvPr>
        </p:nvSpPr>
        <p:spPr/>
        <p:txBody>
          <a:bodyPr/>
          <a:lstStyle/>
          <a:p>
            <a:fld id="{852C3B37-32BF-48E4-A2B4-3D09428A79CF}" type="slidenum">
              <a:rPr lang="ru-RU" smtClean="0"/>
              <a:pPr/>
              <a:t>4</a:t>
            </a:fld>
            <a:endParaRPr lang="ru-RU"/>
          </a:p>
        </p:txBody>
      </p:sp>
    </p:spTree>
    <p:extLst>
      <p:ext uri="{BB962C8B-B14F-4D97-AF65-F5344CB8AC3E}">
        <p14:creationId xmlns:p14="http://schemas.microsoft.com/office/powerpoint/2010/main" val="11624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5</a:t>
            </a:fld>
            <a:endParaRPr lang="ru-RU"/>
          </a:p>
        </p:txBody>
      </p:sp>
    </p:spTree>
    <p:extLst>
      <p:ext uri="{BB962C8B-B14F-4D97-AF65-F5344CB8AC3E}">
        <p14:creationId xmlns:p14="http://schemas.microsoft.com/office/powerpoint/2010/main" val="355681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77649" y="4715153"/>
            <a:ext cx="6042378" cy="4466987"/>
          </a:xfrm>
        </p:spPr>
        <p:txBody>
          <a:bodyPr/>
          <a:lstStyle/>
          <a:p>
            <a:pPr indent="457200" algn="just"/>
            <a:endParaRPr lang="ru-RU" sz="1400" dirty="0"/>
          </a:p>
        </p:txBody>
      </p:sp>
      <p:sp>
        <p:nvSpPr>
          <p:cNvPr id="4" name="Номер слайда 3"/>
          <p:cNvSpPr>
            <a:spLocks noGrp="1"/>
          </p:cNvSpPr>
          <p:nvPr>
            <p:ph type="sldNum" sz="quarter" idx="5"/>
          </p:nvPr>
        </p:nvSpPr>
        <p:spPr/>
        <p:txBody>
          <a:bodyPr/>
          <a:lstStyle/>
          <a:p>
            <a:fld id="{C331D389-DF9A-4787-B5B0-ACE8B6D58E73}" type="slidenum">
              <a:rPr lang="ru-RU" smtClean="0"/>
              <a:t>6</a:t>
            </a:fld>
            <a:endParaRPr lang="ru-RU"/>
          </a:p>
        </p:txBody>
      </p:sp>
      <p:sp>
        <p:nvSpPr>
          <p:cNvPr id="5" name="Нижний колонтитул 3">
            <a:extLst>
              <a:ext uri="{FF2B5EF4-FFF2-40B4-BE49-F238E27FC236}">
                <a16:creationId xmlns:a16="http://schemas.microsoft.com/office/drawing/2014/main" id="{6E10EA9D-36A6-4880-9F1F-08AE478B8A94}"/>
              </a:ext>
            </a:extLst>
          </p:cNvPr>
          <p:cNvSpPr txBox="1">
            <a:spLocks/>
          </p:cNvSpPr>
          <p:nvPr/>
        </p:nvSpPr>
        <p:spPr>
          <a:xfrm>
            <a:off x="0" y="9428583"/>
            <a:ext cx="3684336" cy="496332"/>
          </a:xfrm>
          <a:prstGeom prst="rect">
            <a:avLst/>
          </a:prstGeom>
        </p:spPr>
        <p:txBody>
          <a:bodyPr vert="horz" lIns="91440" tIns="45720" rIns="91440" bIns="45720" rtlCol="0" anchor="b"/>
          <a:lst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2018 Moscow City Investment Agency</a:t>
            </a:r>
          </a:p>
        </p:txBody>
      </p:sp>
    </p:spTree>
    <p:extLst>
      <p:ext uri="{BB962C8B-B14F-4D97-AF65-F5344CB8AC3E}">
        <p14:creationId xmlns:p14="http://schemas.microsoft.com/office/powerpoint/2010/main" val="185906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77649" y="4470805"/>
            <a:ext cx="6042378" cy="4740986"/>
          </a:xfrm>
        </p:spPr>
        <p:txBody>
          <a:bodyPr/>
          <a:lstStyle/>
          <a:p>
            <a:pPr lvl="0" indent="457200" algn="just"/>
            <a:endParaRPr lang="ru-RU" dirty="0"/>
          </a:p>
        </p:txBody>
      </p:sp>
      <p:sp>
        <p:nvSpPr>
          <p:cNvPr id="4" name="Нижний колонтитул 3"/>
          <p:cNvSpPr>
            <a:spLocks noGrp="1"/>
          </p:cNvSpPr>
          <p:nvPr>
            <p:ph type="ftr" sz="quarter" idx="10"/>
          </p:nvPr>
        </p:nvSpPr>
        <p:spPr>
          <a:xfrm>
            <a:off x="-98518" y="9497248"/>
            <a:ext cx="3684336" cy="496332"/>
          </a:xfrm>
        </p:spPr>
        <p:txBody>
          <a:bodyPr/>
          <a:lstStyle/>
          <a:p>
            <a:r>
              <a:rPr lang="en-US"/>
              <a:t>2018 Moscow City Investment Agency</a:t>
            </a:r>
          </a:p>
        </p:txBody>
      </p:sp>
      <p:sp>
        <p:nvSpPr>
          <p:cNvPr id="5" name="Номер слайда 4"/>
          <p:cNvSpPr>
            <a:spLocks noGrp="1"/>
          </p:cNvSpPr>
          <p:nvPr>
            <p:ph type="sldNum" sz="quarter" idx="11"/>
          </p:nvPr>
        </p:nvSpPr>
        <p:spPr/>
        <p:txBody>
          <a:bodyPr/>
          <a:lstStyle/>
          <a:p>
            <a:fld id="{852C3B37-32BF-48E4-A2B4-3D09428A79CF}" type="slidenum">
              <a:rPr lang="ru-RU" smtClean="0"/>
              <a:pPr/>
              <a:t>7</a:t>
            </a:fld>
            <a:endParaRPr lang="ru-RU"/>
          </a:p>
        </p:txBody>
      </p:sp>
    </p:spTree>
    <p:extLst>
      <p:ext uri="{BB962C8B-B14F-4D97-AF65-F5344CB8AC3E}">
        <p14:creationId xmlns:p14="http://schemas.microsoft.com/office/powerpoint/2010/main" val="151216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8</a:t>
            </a:fld>
            <a:endParaRPr lang="ru-RU"/>
          </a:p>
        </p:txBody>
      </p:sp>
    </p:spTree>
    <p:extLst>
      <p:ext uri="{BB962C8B-B14F-4D97-AF65-F5344CB8AC3E}">
        <p14:creationId xmlns:p14="http://schemas.microsoft.com/office/powerpoint/2010/main" val="173465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31D389-DF9A-4787-B5B0-ACE8B6D58E73}" type="slidenum">
              <a:rPr lang="ru-RU" smtClean="0"/>
              <a:t>9</a:t>
            </a:fld>
            <a:endParaRPr lang="ru-RU"/>
          </a:p>
        </p:txBody>
      </p:sp>
    </p:spTree>
    <p:extLst>
      <p:ext uri="{BB962C8B-B14F-4D97-AF65-F5344CB8AC3E}">
        <p14:creationId xmlns:p14="http://schemas.microsoft.com/office/powerpoint/2010/main" val="227808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pic>
        <p:nvPicPr>
          <p:cNvPr id="1026" name="Picture 2" descr="D:\проекты\Презентации\шаблон\обложка.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userDrawn="1"/>
        </p:nvSpPr>
        <p:spPr>
          <a:xfrm>
            <a:off x="0" y="2787774"/>
            <a:ext cx="9144000" cy="792088"/>
          </a:xfrm>
          <a:prstGeom prst="rect">
            <a:avLst/>
          </a:prstGeom>
          <a:solidFill>
            <a:srgbClr val="007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544016" y="2787773"/>
            <a:ext cx="7772400" cy="792089"/>
          </a:xfrm>
        </p:spPr>
        <p:txBody>
          <a:bodyPr>
            <a:normAutofit/>
          </a:bodyPr>
          <a:lstStyle>
            <a:lvl1pPr algn="l">
              <a:defRPr sz="30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5083968" y="4549130"/>
            <a:ext cx="3736504" cy="326876"/>
          </a:xfrm>
        </p:spPr>
        <p:txBody>
          <a:bodyPr>
            <a:noAutofit/>
          </a:bodyPr>
          <a:lstStyle>
            <a:lvl1pPr marL="0" indent="0" algn="r">
              <a:buNone/>
              <a:defRPr sz="1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pic>
        <p:nvPicPr>
          <p:cNvPr id="1027" name="Picture 3" descr="D:\работа\!!!ГАУИ\лого\GAUI\ЛОГО ГАУИ-RU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8342" y="3795886"/>
            <a:ext cx="1967434" cy="103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7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Заголовок и объект">
    <p:spTree>
      <p:nvGrpSpPr>
        <p:cNvPr id="1" name=""/>
        <p:cNvGrpSpPr/>
        <p:nvPr/>
      </p:nvGrpSpPr>
      <p:grpSpPr>
        <a:xfrm>
          <a:off x="0" y="0"/>
          <a:ext cx="0" cy="0"/>
          <a:chOff x="0" y="0"/>
          <a:chExt cx="0" cy="0"/>
        </a:xfrm>
      </p:grpSpPr>
      <p:pic>
        <p:nvPicPr>
          <p:cNvPr id="10" name="Picture 2" descr="D:\работа\!!!ГАУИ\фото\першель\доктор рядом\4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206895" y="1"/>
            <a:ext cx="3937105" cy="5143499"/>
          </a:xfrm>
          <a:prstGeom prst="rect">
            <a:avLst/>
          </a:prstGeom>
          <a:noFill/>
          <a:extLst>
            <a:ext uri="{909E8E84-426E-40DD-AFC4-6F175D3DCCD1}">
              <a14:hiddenFill xmlns:a14="http://schemas.microsoft.com/office/drawing/2010/main">
                <a:solidFill>
                  <a:srgbClr val="FFFFFF"/>
                </a:solidFill>
              </a14:hiddenFill>
            </a:ext>
          </a:extLst>
        </p:spPr>
      </p:pic>
      <p:sp>
        <p:nvSpPr>
          <p:cNvPr id="14"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investmoscow.ru |  </a:t>
            </a:r>
            <a:fld id="{A0C987DF-35BC-44C3-BB18-1751835B4AFB}" type="slidenum">
              <a:rPr kumimoji="0" lang="ru-RU" sz="8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5" name="Прямая соединительная линия 14"/>
          <p:cNvCxnSpPr/>
          <p:nvPr userDrawn="1"/>
        </p:nvCxnSpPr>
        <p:spPr>
          <a:xfrm>
            <a:off x="7578000" y="4876006"/>
            <a:ext cx="156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a:spLocks noGrp="1"/>
          </p:cNvSpPr>
          <p:nvPr>
            <p:ph type="title"/>
          </p:nvPr>
        </p:nvSpPr>
        <p:spPr>
          <a:xfrm>
            <a:off x="446856" y="0"/>
            <a:ext cx="452664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17" name="Объект 2"/>
          <p:cNvSpPr>
            <a:spLocks noGrp="1"/>
          </p:cNvSpPr>
          <p:nvPr>
            <p:ph idx="1"/>
          </p:nvPr>
        </p:nvSpPr>
        <p:spPr>
          <a:xfrm>
            <a:off x="467544" y="1193502"/>
            <a:ext cx="42119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18" name="Прямая соединительная линия 17"/>
          <p:cNvCxnSpPr/>
          <p:nvPr userDrawn="1"/>
        </p:nvCxnSpPr>
        <p:spPr>
          <a:xfrm>
            <a:off x="539552"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568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Заголовок и объект">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393710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Объект 2"/>
          <p:cNvSpPr>
            <a:spLocks noGrp="1"/>
          </p:cNvSpPr>
          <p:nvPr>
            <p:ph idx="1"/>
          </p:nvPr>
        </p:nvSpPr>
        <p:spPr>
          <a:xfrm>
            <a:off x="4304656" y="1193502"/>
            <a:ext cx="40117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15" name="Прямая соединительная линия 14"/>
          <p:cNvCxnSpPr/>
          <p:nvPr userDrawn="1"/>
        </p:nvCxnSpPr>
        <p:spPr>
          <a:xfrm>
            <a:off x="4376664"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a:spLocks noGrp="1"/>
          </p:cNvSpPr>
          <p:nvPr>
            <p:ph type="title"/>
          </p:nvPr>
        </p:nvSpPr>
        <p:spPr>
          <a:xfrm>
            <a:off x="4283968" y="0"/>
            <a:ext cx="410445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17" name="Прямоугольник 16"/>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800" b="0" i="0" u="none" strike="noStrike" kern="1200" cap="none" spc="0" normalizeH="0" baseline="0" noProof="0" dirty="0">
                <a:ln>
                  <a:noFill/>
                </a:ln>
                <a:solidFill>
                  <a:srgbClr val="007EA7"/>
                </a:solidFill>
                <a:effectLst/>
                <a:uLnTx/>
                <a:uFillTx/>
                <a:latin typeface="Segoe UI" panose="020B0502040204020203" pitchFamily="34" charset="0"/>
                <a:ea typeface="Segoe UI" panose="020B0502040204020203" pitchFamily="34" charset="0"/>
                <a:cs typeface="Segoe UI" panose="020B0502040204020203" pitchFamily="34" charset="0"/>
              </a:rPr>
              <a:t>invest</a:t>
            </a:r>
            <a:r>
              <a:rPr kumimoji="0" lang="en-US" sz="800" b="0" i="0" u="none" strike="noStrike" kern="1200" cap="none" spc="0" normalizeH="0" baseline="0" noProof="0" dirty="0">
                <a:ln>
                  <a:noFill/>
                </a:ln>
                <a:solidFill>
                  <a:srgbClr val="A62341"/>
                </a:solidFill>
                <a:effectLst/>
                <a:uLnTx/>
                <a:uFillTx/>
                <a:latin typeface="Segoe UI" panose="020B0502040204020203" pitchFamily="34" charset="0"/>
                <a:ea typeface="Segoe UI" panose="020B0502040204020203" pitchFamily="34" charset="0"/>
                <a:cs typeface="Segoe UI" panose="020B0502040204020203" pitchFamily="34" charset="0"/>
              </a:rPr>
              <a:t>moscow.</a:t>
            </a:r>
            <a:r>
              <a:rPr kumimoji="0" lang="en-US" sz="800" b="0" i="0" u="none" strike="noStrike" kern="1200" cap="none" spc="0" normalizeH="0" baseline="0" noProof="0" dirty="0">
                <a:ln>
                  <a:noFill/>
                </a:ln>
                <a:solidFill>
                  <a:srgbClr val="007EA7"/>
                </a:solidFill>
                <a:effectLst/>
                <a:uLnTx/>
                <a:uFillTx/>
                <a:latin typeface="Segoe UI" panose="020B0502040204020203" pitchFamily="34" charset="0"/>
                <a:ea typeface="Segoe UI" panose="020B0502040204020203" pitchFamily="34" charset="0"/>
                <a:cs typeface="Segoe UI" panose="020B0502040204020203" pitchFamily="34" charset="0"/>
              </a:rPr>
              <a:t>ru</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  </a:t>
            </a:r>
            <a:fld id="{A0C987DF-35BC-44C3-BB18-1751835B4AFB}" type="slidenum">
              <a:rPr kumimoji="0" lang="ru-RU" sz="800" b="0" i="0" u="none" strike="noStrike" kern="1200" cap="none" spc="0" normalizeH="0" baseline="0" noProof="0" smtClean="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23" name="Прямая соединительная линия 22"/>
          <p:cNvCxnSpPr/>
          <p:nvPr userDrawn="1"/>
        </p:nvCxnSpPr>
        <p:spPr>
          <a:xfrm>
            <a:off x="7566449" y="4876006"/>
            <a:ext cx="1565920" cy="0"/>
          </a:xfrm>
          <a:prstGeom prst="line">
            <a:avLst/>
          </a:prstGeom>
          <a:ln w="12700">
            <a:solidFill>
              <a:srgbClr val="007E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31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Заголовок и объект">
    <p:spTree>
      <p:nvGrpSpPr>
        <p:cNvPr id="1" name=""/>
        <p:cNvGrpSpPr/>
        <p:nvPr/>
      </p:nvGrpSpPr>
      <p:grpSpPr>
        <a:xfrm>
          <a:off x="0" y="0"/>
          <a:ext cx="0" cy="0"/>
          <a:chOff x="0" y="0"/>
          <a:chExt cx="0" cy="0"/>
        </a:xfrm>
      </p:grpSpPr>
      <p:pic>
        <p:nvPicPr>
          <p:cNvPr id="2" name="Рисунок 1" descr="\\FS2\ArtDepartment\Projects\!Meria\ГАУИ\broshure\Покупка\Блок\lori-0006136255-a7.jpg"/>
          <p:cNvPicPr/>
          <p:nvPr userDrawn="1"/>
        </p:nvPicPr>
        <p:blipFill rotWithShape="1">
          <a:blip r:embed="rId2" cstate="print">
            <a:lum contrast="20000"/>
            <a:extLst>
              <a:ext uri="{28A0092B-C50C-407E-A947-70E740481C1C}">
                <a14:useLocalDpi xmlns:a14="http://schemas.microsoft.com/office/drawing/2010/main" val="0"/>
              </a:ext>
            </a:extLst>
          </a:blip>
          <a:srcRect/>
          <a:stretch/>
        </p:blipFill>
        <p:spPr bwMode="auto">
          <a:xfrm>
            <a:off x="0" y="-3451"/>
            <a:ext cx="3923928" cy="5146951"/>
          </a:xfrm>
          <a:prstGeom prst="roundRect">
            <a:avLst>
              <a:gd name="adj" fmla="val 0"/>
            </a:avLst>
          </a:prstGeom>
          <a:solidFill>
            <a:srgbClr val="FFFFFF">
              <a:shade val="85000"/>
            </a:srgbClr>
          </a:solidFill>
          <a:ln w="28575">
            <a:noFill/>
          </a:ln>
          <a:effectLst/>
        </p:spPr>
      </p:pic>
      <p:sp>
        <p:nvSpPr>
          <p:cNvPr id="3" name="Объект 2"/>
          <p:cNvSpPr>
            <a:spLocks noGrp="1"/>
          </p:cNvSpPr>
          <p:nvPr>
            <p:ph idx="1"/>
          </p:nvPr>
        </p:nvSpPr>
        <p:spPr>
          <a:xfrm>
            <a:off x="4304656" y="1193502"/>
            <a:ext cx="40117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4" name="Прямая соединительная линия 3"/>
          <p:cNvCxnSpPr/>
          <p:nvPr userDrawn="1"/>
        </p:nvCxnSpPr>
        <p:spPr>
          <a:xfrm>
            <a:off x="4376664"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Заголовок 1"/>
          <p:cNvSpPr>
            <a:spLocks noGrp="1"/>
          </p:cNvSpPr>
          <p:nvPr>
            <p:ph type="title"/>
          </p:nvPr>
        </p:nvSpPr>
        <p:spPr>
          <a:xfrm>
            <a:off x="4283968" y="0"/>
            <a:ext cx="410445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6" name="Прямоугольник 5"/>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800" b="0" i="0" u="none" strike="noStrike" kern="1200" cap="none" spc="0" normalizeH="0" baseline="0" noProof="0" dirty="0">
                <a:ln>
                  <a:noFill/>
                </a:ln>
                <a:solidFill>
                  <a:srgbClr val="007EA7"/>
                </a:solidFill>
                <a:effectLst/>
                <a:uLnTx/>
                <a:uFillTx/>
                <a:latin typeface="Segoe UI" panose="020B0502040204020203" pitchFamily="34" charset="0"/>
                <a:ea typeface="Segoe UI" panose="020B0502040204020203" pitchFamily="34" charset="0"/>
                <a:cs typeface="Segoe UI" panose="020B0502040204020203" pitchFamily="34" charset="0"/>
              </a:rPr>
              <a:t>invest</a:t>
            </a:r>
            <a:r>
              <a:rPr kumimoji="0" lang="en-US" sz="800" b="0" i="0" u="none" strike="noStrike" kern="1200" cap="none" spc="0" normalizeH="0" baseline="0" noProof="0" dirty="0">
                <a:ln>
                  <a:noFill/>
                </a:ln>
                <a:solidFill>
                  <a:srgbClr val="A62341"/>
                </a:solidFill>
                <a:effectLst/>
                <a:uLnTx/>
                <a:uFillTx/>
                <a:latin typeface="Segoe UI" panose="020B0502040204020203" pitchFamily="34" charset="0"/>
                <a:ea typeface="Segoe UI" panose="020B0502040204020203" pitchFamily="34" charset="0"/>
                <a:cs typeface="Segoe UI" panose="020B0502040204020203" pitchFamily="34" charset="0"/>
              </a:rPr>
              <a:t>moscow.</a:t>
            </a:r>
            <a:r>
              <a:rPr kumimoji="0" lang="en-US" sz="800" b="0" i="0" u="none" strike="noStrike" kern="1200" cap="none" spc="0" normalizeH="0" baseline="0" noProof="0" dirty="0">
                <a:ln>
                  <a:noFill/>
                </a:ln>
                <a:solidFill>
                  <a:srgbClr val="007EA7"/>
                </a:solidFill>
                <a:effectLst/>
                <a:uLnTx/>
                <a:uFillTx/>
                <a:latin typeface="Segoe UI" panose="020B0502040204020203" pitchFamily="34" charset="0"/>
                <a:ea typeface="Segoe UI" panose="020B0502040204020203" pitchFamily="34" charset="0"/>
                <a:cs typeface="Segoe UI" panose="020B0502040204020203" pitchFamily="34" charset="0"/>
              </a:rPr>
              <a:t>ru</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  </a:t>
            </a:r>
            <a:fld id="{A0C987DF-35BC-44C3-BB18-1751835B4AFB}" type="slidenum">
              <a:rPr kumimoji="0" lang="ru-RU" sz="800" b="0" i="0" u="none" strike="noStrike" kern="1200" cap="none" spc="0" normalizeH="0" baseline="0" noProof="0" smtClean="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8" name="Прямая соединительная линия 7"/>
          <p:cNvCxnSpPr/>
          <p:nvPr userDrawn="1"/>
        </p:nvCxnSpPr>
        <p:spPr>
          <a:xfrm>
            <a:off x="7578000" y="4876006"/>
            <a:ext cx="1566000" cy="0"/>
          </a:xfrm>
          <a:prstGeom prst="line">
            <a:avLst/>
          </a:prstGeom>
          <a:ln w="12700">
            <a:solidFill>
              <a:srgbClr val="007E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10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0"/>
            <a:ext cx="8157592"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3" name="Объект 2"/>
          <p:cNvSpPr>
            <a:spLocks noGrp="1"/>
          </p:cNvSpPr>
          <p:nvPr>
            <p:ph idx="1"/>
          </p:nvPr>
        </p:nvSpPr>
        <p:spPr>
          <a:xfrm>
            <a:off x="467544" y="1193502"/>
            <a:ext cx="8136904"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4" name="Прямая соединительная линия 3"/>
          <p:cNvCxnSpPr/>
          <p:nvPr userDrawn="1"/>
        </p:nvCxnSpPr>
        <p:spPr>
          <a:xfrm>
            <a:off x="539552"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800" b="0" i="0" u="none" strike="noStrike" kern="1200" cap="none" spc="0" normalizeH="0" baseline="0" noProof="0" dirty="0">
                <a:ln>
                  <a:noFill/>
                </a:ln>
                <a:solidFill>
                  <a:srgbClr val="007EA7"/>
                </a:solidFill>
                <a:effectLst/>
                <a:uLnTx/>
                <a:uFillTx/>
                <a:latin typeface="Segoe UI" panose="020B0502040204020203" pitchFamily="34" charset="0"/>
                <a:ea typeface="Segoe UI" panose="020B0502040204020203" pitchFamily="34" charset="0"/>
                <a:cs typeface="Segoe UI" panose="020B0502040204020203" pitchFamily="34" charset="0"/>
              </a:rPr>
              <a:t>invest</a:t>
            </a:r>
            <a:r>
              <a:rPr kumimoji="0" lang="en-US" sz="800" b="0" i="0" u="none" strike="noStrike" kern="1200" cap="none" spc="0" normalizeH="0" baseline="0" noProof="0" dirty="0">
                <a:ln>
                  <a:noFill/>
                </a:ln>
                <a:solidFill>
                  <a:srgbClr val="A62341"/>
                </a:solidFill>
                <a:effectLst/>
                <a:uLnTx/>
                <a:uFillTx/>
                <a:latin typeface="Segoe UI" panose="020B0502040204020203" pitchFamily="34" charset="0"/>
                <a:ea typeface="Segoe UI" panose="020B0502040204020203" pitchFamily="34" charset="0"/>
                <a:cs typeface="Segoe UI" panose="020B0502040204020203" pitchFamily="34" charset="0"/>
              </a:rPr>
              <a:t>moscow.</a:t>
            </a:r>
            <a:r>
              <a:rPr kumimoji="0" lang="en-US" sz="800" b="0" i="0" u="none" strike="noStrike" kern="1200" cap="none" spc="0" normalizeH="0" baseline="0" noProof="0" dirty="0">
                <a:ln>
                  <a:noFill/>
                </a:ln>
                <a:solidFill>
                  <a:srgbClr val="007EA7"/>
                </a:solidFill>
                <a:effectLst/>
                <a:uLnTx/>
                <a:uFillTx/>
                <a:latin typeface="Segoe UI" panose="020B0502040204020203" pitchFamily="34" charset="0"/>
                <a:ea typeface="Segoe UI" panose="020B0502040204020203" pitchFamily="34" charset="0"/>
                <a:cs typeface="Segoe UI" panose="020B0502040204020203" pitchFamily="34" charset="0"/>
              </a:rPr>
              <a:t>ru</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  </a:t>
            </a:r>
            <a:fld id="{A0C987DF-35BC-44C3-BB18-1751835B4AFB}" type="slidenum">
              <a:rPr kumimoji="0" lang="ru-RU" sz="800" b="0" i="0" u="none" strike="noStrike" kern="1200" cap="none" spc="0" normalizeH="0" baseline="0" noProof="0" smtClean="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7" name="Прямая соединительная линия 6"/>
          <p:cNvCxnSpPr/>
          <p:nvPr userDrawn="1"/>
        </p:nvCxnSpPr>
        <p:spPr>
          <a:xfrm>
            <a:off x="7574400" y="4876006"/>
            <a:ext cx="1569600" cy="0"/>
          </a:xfrm>
          <a:prstGeom prst="line">
            <a:avLst/>
          </a:prstGeom>
          <a:ln w="12700">
            <a:solidFill>
              <a:srgbClr val="007E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41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слайд 1">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51" y="141480"/>
            <a:ext cx="6997725" cy="529568"/>
          </a:xfrm>
        </p:spPr>
        <p:txBody>
          <a:bodyPr>
            <a:normAutofit/>
          </a:bodyPr>
          <a:lstStyle>
            <a:lvl1pPr>
              <a:defRPr sz="2000">
                <a:solidFill>
                  <a:srgbClr val="A91633"/>
                </a:solidFill>
              </a:defRPr>
            </a:lvl1pPr>
          </a:lstStyle>
          <a:p>
            <a:r>
              <a:rPr lang="ru-RU" dirty="0"/>
              <a:t>Образец заголовка</a:t>
            </a:r>
          </a:p>
        </p:txBody>
      </p:sp>
      <p:cxnSp>
        <p:nvCxnSpPr>
          <p:cNvPr id="10" name="Прямая соединительная линия 9"/>
          <p:cNvCxnSpPr/>
          <p:nvPr userDrawn="1"/>
        </p:nvCxnSpPr>
        <p:spPr>
          <a:xfrm>
            <a:off x="384458" y="690093"/>
            <a:ext cx="8607614" cy="4830"/>
          </a:xfrm>
          <a:prstGeom prst="line">
            <a:avLst/>
          </a:prstGeom>
          <a:ln w="25400">
            <a:solidFill>
              <a:srgbClr val="A91633"/>
            </a:solidFill>
          </a:ln>
        </p:spPr>
        <p:style>
          <a:lnRef idx="1">
            <a:schemeClr val="accent1"/>
          </a:lnRef>
          <a:fillRef idx="0">
            <a:schemeClr val="accent1"/>
          </a:fillRef>
          <a:effectRef idx="0">
            <a:schemeClr val="accent1"/>
          </a:effectRef>
          <a:fontRef idx="minor">
            <a:schemeClr val="tx1"/>
          </a:fontRef>
        </p:style>
      </p:cxnSp>
      <p:sp>
        <p:nvSpPr>
          <p:cNvPr id="19" name="Номер слайда 3"/>
          <p:cNvSpPr txBox="1">
            <a:spLocks/>
          </p:cNvSpPr>
          <p:nvPr userDrawn="1"/>
        </p:nvSpPr>
        <p:spPr>
          <a:xfrm>
            <a:off x="5569034" y="4939126"/>
            <a:ext cx="3533177" cy="163286"/>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201</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7</a:t>
            </a:r>
            <a:r>
              <a:rPr kumimoji="0" lang="en-US"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 </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 </a:t>
            </a:r>
            <a:r>
              <a:rPr kumimoji="0" lang="en-US" sz="700" b="0" i="0" u="none" strike="noStrike" kern="1200" cap="none" spc="0" normalizeH="0" baseline="0" noProof="0" dirty="0">
                <a:ln>
                  <a:noFill/>
                </a:ln>
                <a:solidFill>
                  <a:srgbClr val="8A1F3D"/>
                </a:solidFill>
                <a:effectLst/>
                <a:uLnTx/>
                <a:uFillTx/>
                <a:latin typeface="+mn-lt"/>
                <a:ea typeface="Verdana" pitchFamily="34" charset="0"/>
                <a:cs typeface="Verdana" pitchFamily="34" charset="0"/>
              </a:rPr>
              <a:t>|  </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Городское агентство управления инвестициями</a:t>
            </a:r>
            <a:r>
              <a:rPr kumimoji="0" lang="en-US"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 </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 </a:t>
            </a:r>
            <a:r>
              <a:rPr kumimoji="0" lang="en-US" sz="700" b="0" i="0" u="none" strike="noStrike" kern="1200" cap="none" spc="0" normalizeH="0" baseline="0" noProof="0" dirty="0">
                <a:ln>
                  <a:noFill/>
                </a:ln>
                <a:solidFill>
                  <a:srgbClr val="8A1F3D"/>
                </a:solidFill>
                <a:effectLst/>
                <a:uLnTx/>
                <a:uFillTx/>
                <a:latin typeface="+mn-lt"/>
                <a:ea typeface="Verdana" pitchFamily="34" charset="0"/>
                <a:cs typeface="Verdana" pitchFamily="34" charset="0"/>
              </a:rPr>
              <a:t>| </a:t>
            </a:r>
            <a:r>
              <a:rPr kumimoji="0" lang="en-US" sz="700" b="0" i="0" u="none" strike="noStrike" kern="1200" cap="none" spc="0" normalizeH="0" baseline="0" noProof="0" dirty="0">
                <a:ln>
                  <a:noFill/>
                </a:ln>
                <a:solidFill>
                  <a:prstClr val="white">
                    <a:lumMod val="50000"/>
                  </a:prstClr>
                </a:solidFill>
                <a:effectLst/>
                <a:uLnTx/>
                <a:uFillTx/>
                <a:latin typeface="+mn-lt"/>
                <a:ea typeface="Verdana" pitchFamily="34" charset="0"/>
                <a:cs typeface="Verdana" pitchFamily="34" charset="0"/>
              </a:rPr>
              <a:t> </a:t>
            </a:r>
            <a:fld id="{A0C987DF-35BC-44C3-BB18-1751835B4AFB}" type="slidenum">
              <a:rPr kumimoji="0" lang="ru-RU" sz="700" b="0" i="0" u="none" strike="noStrike" kern="1200" cap="none" spc="0" normalizeH="0" baseline="0" noProof="0" smtClean="0">
                <a:ln>
                  <a:noFill/>
                </a:ln>
                <a:solidFill>
                  <a:srgbClr val="8A1F3D"/>
                </a:solidFill>
                <a:effectLst/>
                <a:uLnTx/>
                <a:uFillTx/>
                <a:latin typeface="+mn-lt"/>
                <a:ea typeface="Verdana" pitchFamily="34" charset="0"/>
                <a:cs typeface="Verdana"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700" b="0" i="0" u="none" strike="noStrike" kern="1200" cap="none" spc="0" normalizeH="0" baseline="0" noProof="0" dirty="0">
              <a:ln>
                <a:noFill/>
              </a:ln>
              <a:solidFill>
                <a:srgbClr val="8A1F3D"/>
              </a:solidFill>
              <a:effectLst/>
              <a:uLnTx/>
              <a:uFillTx/>
              <a:latin typeface="+mn-lt"/>
              <a:ea typeface="Verdana" pitchFamily="34" charset="0"/>
              <a:cs typeface="Verdana" pitchFamily="34" charset="0"/>
            </a:endParaRPr>
          </a:p>
        </p:txBody>
      </p:sp>
      <p:sp>
        <p:nvSpPr>
          <p:cNvPr id="7" name="Прямоугольник 6">
            <a:extLst>
              <a:ext uri="{FF2B5EF4-FFF2-40B4-BE49-F238E27FC236}">
                <a16:creationId xmlns:a16="http://schemas.microsoft.com/office/drawing/2014/main" id="{B6A2D406-EBE1-40A2-BA9C-0D64CA2D2F0D}"/>
              </a:ext>
            </a:extLst>
          </p:cNvPr>
          <p:cNvSpPr/>
          <p:nvPr userDrawn="1"/>
        </p:nvSpPr>
        <p:spPr>
          <a:xfrm>
            <a:off x="116264" y="4935296"/>
            <a:ext cx="4572000" cy="201798"/>
          </a:xfrm>
          <a:prstGeom prst="rect">
            <a:avLst/>
          </a:prstGeom>
        </p:spPr>
        <p:txBody>
          <a:bodyPr lIns="77925" tIns="38963" rIns="77925" bIns="38963" anchor="ctr">
            <a:spAutoFit/>
          </a:bodyPr>
          <a:lstStyle/>
          <a:p>
            <a:pPr algn="l"/>
            <a:r>
              <a:rPr lang="ru-RU" sz="800" b="1" i="0" u="none" strike="noStrike" kern="1200" baseline="0" dirty="0">
                <a:solidFill>
                  <a:srgbClr val="7F7F7F"/>
                </a:solidFill>
                <a:latin typeface="Calibri" panose="020F0502020204030204" pitchFamily="34" charset="0"/>
                <a:ea typeface="+mn-ea"/>
                <a:cs typeface="+mn-cs"/>
              </a:rPr>
              <a:t>Департамент экономической политики и развития г. Москвы </a:t>
            </a:r>
            <a:endParaRPr lang="ru-RU" sz="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1321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8" name="Номер слайда 3"/>
          <p:cNvSpPr txBox="1">
            <a:spLocks/>
          </p:cNvSpPr>
          <p:nvPr userDrawn="1"/>
        </p:nvSpPr>
        <p:spPr>
          <a:xfrm>
            <a:off x="5599192" y="4946862"/>
            <a:ext cx="3533177" cy="163286"/>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201</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8  </a:t>
            </a:r>
            <a:r>
              <a:rPr kumimoji="0" lang="en-US" sz="700" b="0" i="0" u="none" strike="noStrike" kern="1200" cap="none" spc="0" normalizeH="0" baseline="0" noProof="0" dirty="0">
                <a:ln>
                  <a:noFill/>
                </a:ln>
                <a:solidFill>
                  <a:srgbClr val="8A1F3D"/>
                </a:solidFill>
                <a:effectLst/>
                <a:uLnTx/>
                <a:uFillTx/>
                <a:latin typeface="+mn-lt"/>
                <a:ea typeface="Verdana" pitchFamily="34" charset="0"/>
                <a:cs typeface="Verdana" pitchFamily="34" charset="0"/>
              </a:rPr>
              <a:t>|  </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Городское агентство управления инвестициями</a:t>
            </a:r>
            <a:r>
              <a:rPr kumimoji="0" lang="en-US"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 </a:t>
            </a:r>
            <a:r>
              <a:rPr kumimoji="0" lang="ru-RU" sz="700" b="0" i="0" u="none" strike="noStrike" kern="1200" cap="none" spc="0" normalizeH="0" baseline="0" noProof="0" dirty="0">
                <a:ln>
                  <a:noFill/>
                </a:ln>
                <a:solidFill>
                  <a:schemeClr val="tx1">
                    <a:lumMod val="50000"/>
                    <a:lumOff val="50000"/>
                  </a:schemeClr>
                </a:solidFill>
                <a:effectLst/>
                <a:uLnTx/>
                <a:uFillTx/>
                <a:latin typeface="+mn-lt"/>
                <a:ea typeface="Verdana" pitchFamily="34" charset="0"/>
                <a:cs typeface="Verdana" pitchFamily="34" charset="0"/>
              </a:rPr>
              <a:t> </a:t>
            </a:r>
            <a:r>
              <a:rPr kumimoji="0" lang="en-US" sz="700" b="0" i="0" u="none" strike="noStrike" kern="1200" cap="none" spc="0" normalizeH="0" baseline="0" noProof="0" dirty="0">
                <a:ln>
                  <a:noFill/>
                </a:ln>
                <a:solidFill>
                  <a:srgbClr val="8A1F3D"/>
                </a:solidFill>
                <a:effectLst/>
                <a:uLnTx/>
                <a:uFillTx/>
                <a:latin typeface="+mn-lt"/>
                <a:ea typeface="Verdana" pitchFamily="34" charset="0"/>
                <a:cs typeface="Verdana" pitchFamily="34" charset="0"/>
              </a:rPr>
              <a:t>| </a:t>
            </a:r>
            <a:r>
              <a:rPr kumimoji="0" lang="en-US" sz="700" b="0" i="0" u="none" strike="noStrike" kern="1200" cap="none" spc="0" normalizeH="0" baseline="0" noProof="0" dirty="0">
                <a:ln>
                  <a:noFill/>
                </a:ln>
                <a:solidFill>
                  <a:prstClr val="white">
                    <a:lumMod val="50000"/>
                  </a:prstClr>
                </a:solidFill>
                <a:effectLst/>
                <a:uLnTx/>
                <a:uFillTx/>
                <a:latin typeface="+mn-lt"/>
                <a:ea typeface="Verdana" pitchFamily="34" charset="0"/>
                <a:cs typeface="Verdana" pitchFamily="34" charset="0"/>
              </a:rPr>
              <a:t> </a:t>
            </a:r>
            <a:fld id="{A0C987DF-35BC-44C3-BB18-1751835B4AFB}" type="slidenum">
              <a:rPr kumimoji="0" lang="ru-RU" sz="700" b="0" i="0" u="none" strike="noStrike" kern="1200" cap="none" spc="0" normalizeH="0" baseline="0" noProof="0" smtClean="0">
                <a:ln>
                  <a:noFill/>
                </a:ln>
                <a:solidFill>
                  <a:srgbClr val="8A1F3D"/>
                </a:solidFill>
                <a:effectLst/>
                <a:uLnTx/>
                <a:uFillTx/>
                <a:latin typeface="+mn-lt"/>
                <a:ea typeface="Verdana" pitchFamily="34" charset="0"/>
                <a:cs typeface="Verdana"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700" b="0" i="0" u="none" strike="noStrike" kern="1200" cap="none" spc="0" normalizeH="0" baseline="0" noProof="0" dirty="0">
              <a:ln>
                <a:noFill/>
              </a:ln>
              <a:solidFill>
                <a:srgbClr val="8A1F3D"/>
              </a:solidFill>
              <a:effectLst/>
              <a:uLnTx/>
              <a:uFillTx/>
              <a:latin typeface="+mn-lt"/>
              <a:ea typeface="Verdana" pitchFamily="34" charset="0"/>
              <a:cs typeface="Verdana" pitchFamily="34" charset="0"/>
            </a:endParaRPr>
          </a:p>
        </p:txBody>
      </p:sp>
    </p:spTree>
    <p:extLst>
      <p:ext uri="{BB962C8B-B14F-4D97-AF65-F5344CB8AC3E}">
        <p14:creationId xmlns:p14="http://schemas.microsoft.com/office/powerpoint/2010/main" val="248585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293496" cy="771550"/>
          </a:xfrm>
        </p:spPr>
        <p:txBody>
          <a:bodyPr>
            <a:normAutofit/>
          </a:bodyPr>
          <a:lstStyle>
            <a:lvl1pPr algn="l">
              <a:defRPr sz="2400">
                <a:solidFill>
                  <a:schemeClr val="tx1"/>
                </a:solidFill>
              </a:defRPr>
            </a:lvl1pPr>
          </a:lstStyle>
          <a:p>
            <a:r>
              <a:rPr lang="ru-RU" dirty="0"/>
              <a:t>Образец заголовка</a:t>
            </a:r>
          </a:p>
        </p:txBody>
      </p:sp>
      <p:cxnSp>
        <p:nvCxnSpPr>
          <p:cNvPr id="19" name="Прямая соединительная линия 18"/>
          <p:cNvCxnSpPr/>
          <p:nvPr userDrawn="1"/>
        </p:nvCxnSpPr>
        <p:spPr>
          <a:xfrm>
            <a:off x="403665" y="771550"/>
            <a:ext cx="8336670" cy="0"/>
          </a:xfrm>
          <a:prstGeom prst="line">
            <a:avLst/>
          </a:prstGeom>
          <a:ln w="19050">
            <a:solidFill>
              <a:srgbClr val="BA2352"/>
            </a:solidFill>
          </a:ln>
        </p:spPr>
        <p:style>
          <a:lnRef idx="1">
            <a:schemeClr val="accent1"/>
          </a:lnRef>
          <a:fillRef idx="0">
            <a:schemeClr val="accent1"/>
          </a:fillRef>
          <a:effectRef idx="0">
            <a:schemeClr val="accent1"/>
          </a:effectRef>
          <a:fontRef idx="minor">
            <a:schemeClr val="tx1"/>
          </a:fontRef>
        </p:style>
      </p:cxnSp>
      <p:pic>
        <p:nvPicPr>
          <p:cNvPr id="20" name="Picture 4" descr="D:\работа\!!!ГАУИ\разное\МУФ\Urbanomics_logo-03.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82278" y="4732030"/>
            <a:ext cx="610202"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Прямая со стрелкой 20"/>
          <p:cNvCxnSpPr/>
          <p:nvPr userDrawn="1"/>
        </p:nvCxnSpPr>
        <p:spPr>
          <a:xfrm>
            <a:off x="539552" y="5006330"/>
            <a:ext cx="756084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Прямоугольник 21"/>
          <p:cNvSpPr>
            <a:spLocks noChangeAspect="1"/>
          </p:cNvSpPr>
          <p:nvPr userDrawn="1"/>
        </p:nvSpPr>
        <p:spPr>
          <a:xfrm>
            <a:off x="86544" y="4876006"/>
            <a:ext cx="381000"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0606650D-3DF2-42D8-8653-C83569C397C3}" type="slidenum">
              <a:rPr lang="ru-RU" sz="90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pPr algn="ctr" fontAlgn="auto">
                <a:spcBef>
                  <a:spcPts val="0"/>
                </a:spcBef>
                <a:spcAft>
                  <a:spcPts val="0"/>
                </a:spcAft>
                <a:defRPr/>
              </a:pPr>
              <a:t>‹#›</a:t>
            </a:fld>
            <a:endParaRPr lang="ru-RU" sz="9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3" name="Прямая со стрелкой 22"/>
          <p:cNvCxnSpPr/>
          <p:nvPr userDrawn="1"/>
        </p:nvCxnSpPr>
        <p:spPr>
          <a:xfrm>
            <a:off x="9036496" y="5006330"/>
            <a:ext cx="107504"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2" descr="Y:\Дизайн\логотипы\Правительство Москвы\Правительство Москвы.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2472" y="248561"/>
            <a:ext cx="1008000" cy="30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64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pic>
        <p:nvPicPr>
          <p:cNvPr id="1026" name="Picture 2" descr="D:\проекты\Презентации\шаблон\обложка.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userDrawn="1"/>
        </p:nvSpPr>
        <p:spPr>
          <a:xfrm>
            <a:off x="0" y="2787774"/>
            <a:ext cx="9144000" cy="792088"/>
          </a:xfrm>
          <a:prstGeom prst="rect">
            <a:avLst/>
          </a:prstGeom>
          <a:solidFill>
            <a:srgbClr val="007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544016" y="2787773"/>
            <a:ext cx="7772400" cy="792089"/>
          </a:xfrm>
        </p:spPr>
        <p:txBody>
          <a:bodyPr>
            <a:normAutofit/>
          </a:bodyPr>
          <a:lstStyle>
            <a:lvl1pPr algn="l">
              <a:defRPr sz="3000">
                <a:solidFill>
                  <a:schemeClr val="bg1"/>
                </a:solidFill>
              </a:defRPr>
            </a:lvl1pPr>
          </a:lstStyle>
          <a:p>
            <a:r>
              <a:rPr lang="ru-RU" dirty="0"/>
              <a:t>ОБРАЗЕЦ ЗАГОЛОВКА</a:t>
            </a:r>
          </a:p>
        </p:txBody>
      </p:sp>
      <p:sp>
        <p:nvSpPr>
          <p:cNvPr id="8" name="Подзаголовок 2"/>
          <p:cNvSpPr>
            <a:spLocks noGrp="1"/>
          </p:cNvSpPr>
          <p:nvPr>
            <p:ph type="subTitle" idx="1"/>
          </p:nvPr>
        </p:nvSpPr>
        <p:spPr>
          <a:xfrm>
            <a:off x="5083968" y="4621138"/>
            <a:ext cx="3736504" cy="326876"/>
          </a:xfrm>
        </p:spPr>
        <p:txBody>
          <a:bodyPr>
            <a:no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pic>
        <p:nvPicPr>
          <p:cNvPr id="11" name="Picture 12" descr="\\192.168.2.250\pr\Контент\логотипы\investportal\INVESTMOSCOW-NEW_ENG.png">
            <a:extLst>
              <a:ext uri="{FF2B5EF4-FFF2-40B4-BE49-F238E27FC236}">
                <a16:creationId xmlns:a16="http://schemas.microsoft.com/office/drawing/2014/main" id="{76B2BA75-84DA-544A-93B8-102055176D8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0838" y="3867894"/>
            <a:ext cx="2388845" cy="525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Y:\Дизайн\логотипы\Правительство Москвы\Moscow Goverment.png">
            <a:extLst>
              <a:ext uri="{FF2B5EF4-FFF2-40B4-BE49-F238E27FC236}">
                <a16:creationId xmlns:a16="http://schemas.microsoft.com/office/drawing/2014/main" id="{5E5B1D74-E532-B241-94B4-72C4580F8E5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92280" y="3903966"/>
            <a:ext cx="1611915"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0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Титульный слайд">
    <p:spTree>
      <p:nvGrpSpPr>
        <p:cNvPr id="1" name=""/>
        <p:cNvGrpSpPr/>
        <p:nvPr/>
      </p:nvGrpSpPr>
      <p:grpSpPr>
        <a:xfrm>
          <a:off x="0" y="0"/>
          <a:ext cx="0" cy="0"/>
          <a:chOff x="0" y="0"/>
          <a:chExt cx="0" cy="0"/>
        </a:xfrm>
      </p:grpSpPr>
      <p:pic>
        <p:nvPicPr>
          <p:cNvPr id="1026" name="Picture 2" descr="D:\проекты\Презентации\шаблон\обложка.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userDrawn="1"/>
        </p:nvSpPr>
        <p:spPr>
          <a:xfrm>
            <a:off x="0" y="2787774"/>
            <a:ext cx="9144000" cy="792088"/>
          </a:xfrm>
          <a:prstGeom prst="rect">
            <a:avLst/>
          </a:prstGeom>
          <a:solidFill>
            <a:srgbClr val="007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544016" y="2787773"/>
            <a:ext cx="7772400" cy="792089"/>
          </a:xfrm>
        </p:spPr>
        <p:txBody>
          <a:bodyPr>
            <a:normAutofit/>
          </a:bodyPr>
          <a:lstStyle>
            <a:lvl1pPr algn="l">
              <a:defRPr sz="30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5083968" y="4549130"/>
            <a:ext cx="3736504" cy="326876"/>
          </a:xfrm>
        </p:spPr>
        <p:txBody>
          <a:bodyPr>
            <a:noAutofit/>
          </a:bodyPr>
          <a:lstStyle>
            <a:lvl1pPr marL="0" indent="0" algn="r">
              <a:buNone/>
              <a:defRPr sz="1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pic>
        <p:nvPicPr>
          <p:cNvPr id="10" name="Picture 12" descr="\\192.168.2.250\pr\Контент\логотипы\investportal\INVESTMOSCOW-NEW_ENG.png">
            <a:extLst>
              <a:ext uri="{FF2B5EF4-FFF2-40B4-BE49-F238E27FC236}">
                <a16:creationId xmlns:a16="http://schemas.microsoft.com/office/drawing/2014/main" id="{619B901B-08DE-444F-B428-35A6C095EFB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0838" y="3867894"/>
            <a:ext cx="2388845" cy="5257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Y:\Дизайн\логотипы\Правительство Москвы\Moscow Govermen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92280" y="3903966"/>
            <a:ext cx="1611915"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1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29181D-BAD3-DB47-BBC5-0AE8B04BA8B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0ADA566-09E4-1242-856F-E92649DE9002}"/>
              </a:ext>
            </a:extLst>
          </p:cNvPr>
          <p:cNvSpPr>
            <a:spLocks noGrp="1"/>
          </p:cNvSpPr>
          <p:nvPr>
            <p:ph type="dt" sz="half" idx="10"/>
          </p:nvPr>
        </p:nvSpPr>
        <p:spPr/>
        <p:txBody>
          <a:bodyPr/>
          <a:lstStyle/>
          <a:p>
            <a:fld id="{24FF59D5-24AA-4DF2-8878-6C69343A845B}" type="datetimeFigureOut">
              <a:rPr lang="ru-RU" smtClean="0"/>
              <a:pPr/>
              <a:t>21.02.2019</a:t>
            </a:fld>
            <a:endParaRPr lang="ru-RU" dirty="0"/>
          </a:p>
        </p:txBody>
      </p:sp>
      <p:sp>
        <p:nvSpPr>
          <p:cNvPr id="4" name="Нижний колонтитул 3">
            <a:extLst>
              <a:ext uri="{FF2B5EF4-FFF2-40B4-BE49-F238E27FC236}">
                <a16:creationId xmlns:a16="http://schemas.microsoft.com/office/drawing/2014/main" id="{DC82E52E-C80F-3C44-9F60-55A25B79295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EF396F1-DD26-624C-BC5F-785F0E4ABB08}"/>
              </a:ext>
            </a:extLst>
          </p:cNvPr>
          <p:cNvSpPr>
            <a:spLocks noGrp="1"/>
          </p:cNvSpPr>
          <p:nvPr>
            <p:ph type="sldNum" sz="quarter" idx="12"/>
          </p:nvPr>
        </p:nvSpPr>
        <p:spPr/>
        <p:txBody>
          <a:bodyPr/>
          <a:lstStyle/>
          <a:p>
            <a:fld id="{DAE413F3-F78E-45AB-8E43-1F9CB4054596}" type="slidenum">
              <a:rPr lang="ru-RU" smtClean="0"/>
              <a:pPr/>
              <a:t>‹#›</a:t>
            </a:fld>
            <a:endParaRPr lang="ru-RU"/>
          </a:p>
        </p:txBody>
      </p:sp>
    </p:spTree>
    <p:extLst>
      <p:ext uri="{BB962C8B-B14F-4D97-AF65-F5344CB8AC3E}">
        <p14:creationId xmlns:p14="http://schemas.microsoft.com/office/powerpoint/2010/main" val="421213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0"/>
            <a:ext cx="8157592"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3" name="Объект 2"/>
          <p:cNvSpPr>
            <a:spLocks noGrp="1"/>
          </p:cNvSpPr>
          <p:nvPr>
            <p:ph idx="1"/>
          </p:nvPr>
        </p:nvSpPr>
        <p:spPr>
          <a:xfrm>
            <a:off x="467544" y="1193502"/>
            <a:ext cx="8136904"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8" name="Прямая соединительная линия 7"/>
          <p:cNvCxnSpPr/>
          <p:nvPr userDrawn="1"/>
        </p:nvCxnSpPr>
        <p:spPr>
          <a:xfrm>
            <a:off x="539552"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9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Moscow City Investment Agency </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fld id="{A0C987DF-35BC-44C3-BB18-1751835B4AFB}" type="slidenum">
              <a:rPr kumimoji="0" lang="ru-RU" sz="800" b="0" i="0" u="none" strike="noStrike" kern="1200" cap="none" spc="0" normalizeH="0" baseline="0" noProof="0" smtClean="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1" name="Прямая соединительная линия 10"/>
          <p:cNvCxnSpPr/>
          <p:nvPr userDrawn="1"/>
        </p:nvCxnSpPr>
        <p:spPr>
          <a:xfrm>
            <a:off x="6000529" y="4876006"/>
            <a:ext cx="3131840" cy="0"/>
          </a:xfrm>
          <a:prstGeom prst="line">
            <a:avLst/>
          </a:prstGeom>
          <a:ln w="12700">
            <a:solidFill>
              <a:srgbClr val="007E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60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Заголовок и объект">
    <p:spTree>
      <p:nvGrpSpPr>
        <p:cNvPr id="1" name=""/>
        <p:cNvGrpSpPr/>
        <p:nvPr/>
      </p:nvGrpSpPr>
      <p:grpSpPr>
        <a:xfrm>
          <a:off x="0" y="0"/>
          <a:ext cx="0" cy="0"/>
          <a:chOff x="0" y="0"/>
          <a:chExt cx="0" cy="0"/>
        </a:xfrm>
      </p:grpSpPr>
      <p:pic>
        <p:nvPicPr>
          <p:cNvPr id="9" name="Picture 2" descr="D:\работа\!!!ГАУИ\фото\першель\доктор рядом\4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1"/>
            <a:ext cx="3937105" cy="5143499"/>
          </a:xfrm>
          <a:prstGeom prst="rect">
            <a:avLst/>
          </a:prstGeom>
          <a:noFill/>
          <a:extLst>
            <a:ext uri="{909E8E84-426E-40DD-AFC4-6F175D3DCCD1}">
              <a14:hiddenFill xmlns:a14="http://schemas.microsoft.com/office/drawing/2010/main">
                <a:solidFill>
                  <a:srgbClr val="FFFFFF"/>
                </a:solidFill>
              </a14:hiddenFill>
            </a:ext>
          </a:extLst>
        </p:spPr>
      </p:pic>
      <p:sp>
        <p:nvSpPr>
          <p:cNvPr id="14" name="Объект 2"/>
          <p:cNvSpPr>
            <a:spLocks noGrp="1"/>
          </p:cNvSpPr>
          <p:nvPr>
            <p:ph idx="1"/>
          </p:nvPr>
        </p:nvSpPr>
        <p:spPr>
          <a:xfrm>
            <a:off x="4304656" y="1193502"/>
            <a:ext cx="40117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15" name="Прямая соединительная линия 14"/>
          <p:cNvCxnSpPr/>
          <p:nvPr userDrawn="1"/>
        </p:nvCxnSpPr>
        <p:spPr>
          <a:xfrm>
            <a:off x="4376664"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a:spLocks noGrp="1"/>
          </p:cNvSpPr>
          <p:nvPr>
            <p:ph type="title"/>
          </p:nvPr>
        </p:nvSpPr>
        <p:spPr>
          <a:xfrm>
            <a:off x="4283968" y="0"/>
            <a:ext cx="410445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17" name="Прямоугольник 16"/>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Городское агентство управления инвестициями</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fld id="{A0C987DF-35BC-44C3-BB18-1751835B4AFB}" type="slidenum">
              <a:rPr kumimoji="0" lang="ru-RU" sz="800" b="0" i="0" u="none" strike="noStrike" kern="1200" cap="none" spc="0" normalizeH="0" baseline="0" noProof="0" smtClean="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2" name="Прямая соединительная линия 11"/>
          <p:cNvCxnSpPr/>
          <p:nvPr userDrawn="1"/>
        </p:nvCxnSpPr>
        <p:spPr>
          <a:xfrm>
            <a:off x="6000529" y="4876006"/>
            <a:ext cx="3131840" cy="0"/>
          </a:xfrm>
          <a:prstGeom prst="line">
            <a:avLst/>
          </a:prstGeom>
          <a:ln w="12700">
            <a:solidFill>
              <a:srgbClr val="007E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3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Заголовок и объект">
    <p:spTree>
      <p:nvGrpSpPr>
        <p:cNvPr id="1" name=""/>
        <p:cNvGrpSpPr/>
        <p:nvPr/>
      </p:nvGrpSpPr>
      <p:grpSpPr>
        <a:xfrm>
          <a:off x="0" y="0"/>
          <a:ext cx="0" cy="0"/>
          <a:chOff x="0" y="0"/>
          <a:chExt cx="0" cy="0"/>
        </a:xfrm>
      </p:grpSpPr>
      <p:pic>
        <p:nvPicPr>
          <p:cNvPr id="12" name="Picture 2" descr="skolkovo_birdr.rgb_color.0000-8bit.jpg"/>
          <p:cNvPicPr>
            <a:picLocks noChangeAspect="1"/>
          </p:cNvPicPr>
          <p:nvPr userDrawn="1"/>
        </p:nvPicPr>
        <p:blipFill rotWithShape="1">
          <a:blip r:embed="rId2" cstate="print"/>
          <a:srcRect l="32265" r="39660"/>
          <a:stretch/>
        </p:blipFill>
        <p:spPr>
          <a:xfrm>
            <a:off x="5220072" y="-10318"/>
            <a:ext cx="3923928" cy="5153818"/>
          </a:xfrm>
          <a:prstGeom prst="rect">
            <a:avLst/>
          </a:prstGeom>
        </p:spPr>
      </p:pic>
      <p:sp>
        <p:nvSpPr>
          <p:cNvPr id="15" name="Заголовок 1"/>
          <p:cNvSpPr>
            <a:spLocks noGrp="1"/>
          </p:cNvSpPr>
          <p:nvPr>
            <p:ph type="title"/>
          </p:nvPr>
        </p:nvSpPr>
        <p:spPr>
          <a:xfrm>
            <a:off x="446856" y="0"/>
            <a:ext cx="452664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16" name="Объект 2"/>
          <p:cNvSpPr>
            <a:spLocks noGrp="1"/>
          </p:cNvSpPr>
          <p:nvPr>
            <p:ph idx="1"/>
          </p:nvPr>
        </p:nvSpPr>
        <p:spPr>
          <a:xfrm>
            <a:off x="467544" y="1193502"/>
            <a:ext cx="42119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17" name="Прямая соединительная линия 16"/>
          <p:cNvCxnSpPr/>
          <p:nvPr userDrawn="1"/>
        </p:nvCxnSpPr>
        <p:spPr>
          <a:xfrm>
            <a:off x="539552"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Городское агентство управления инвестициями</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a:t>
            </a:r>
            <a:fld id="{A0C987DF-35BC-44C3-BB18-1751835B4AFB}" type="slidenum">
              <a:rPr kumimoji="0" lang="ru-RU" sz="8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1" name="Прямая соединительная линия 10"/>
          <p:cNvCxnSpPr/>
          <p:nvPr userDrawn="1"/>
        </p:nvCxnSpPr>
        <p:spPr>
          <a:xfrm>
            <a:off x="6000529" y="4876006"/>
            <a:ext cx="31318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17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Заголовок и объект">
    <p:spTree>
      <p:nvGrpSpPr>
        <p:cNvPr id="1" name=""/>
        <p:cNvGrpSpPr/>
        <p:nvPr/>
      </p:nvGrpSpPr>
      <p:grpSpPr>
        <a:xfrm>
          <a:off x="0" y="0"/>
          <a:ext cx="0" cy="0"/>
          <a:chOff x="0" y="0"/>
          <a:chExt cx="0" cy="0"/>
        </a:xfrm>
      </p:grpSpPr>
      <p:pic>
        <p:nvPicPr>
          <p:cNvPr id="10" name="Picture 2" descr="D:\работа\!!!ГАУИ\Фото Денис Гришкин\дом с кариатидами\ZIL_74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220072" y="-1"/>
            <a:ext cx="3923927" cy="5143501"/>
          </a:xfrm>
          <a:prstGeom prst="rect">
            <a:avLst/>
          </a:prstGeom>
          <a:noFill/>
          <a:extLst>
            <a:ext uri="{909E8E84-426E-40DD-AFC4-6F175D3DCCD1}">
              <a14:hiddenFill xmlns:a14="http://schemas.microsoft.com/office/drawing/2010/main">
                <a:solidFill>
                  <a:srgbClr val="FFFFFF"/>
                </a:solidFill>
              </a14:hiddenFill>
            </a:ext>
          </a:extLst>
        </p:spPr>
      </p:pic>
      <p:sp>
        <p:nvSpPr>
          <p:cNvPr id="13"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investmoscow.ru |  </a:t>
            </a:r>
            <a:fld id="{A0C987DF-35BC-44C3-BB18-1751835B4AFB}" type="slidenum">
              <a:rPr kumimoji="0" lang="ru-RU" sz="8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4" name="Прямая соединительная линия 13"/>
          <p:cNvCxnSpPr/>
          <p:nvPr userDrawn="1"/>
        </p:nvCxnSpPr>
        <p:spPr>
          <a:xfrm>
            <a:off x="7578000" y="4876006"/>
            <a:ext cx="156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Заголовок 1"/>
          <p:cNvSpPr>
            <a:spLocks noGrp="1"/>
          </p:cNvSpPr>
          <p:nvPr>
            <p:ph type="title"/>
          </p:nvPr>
        </p:nvSpPr>
        <p:spPr>
          <a:xfrm>
            <a:off x="446856" y="0"/>
            <a:ext cx="452664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16" name="Объект 2"/>
          <p:cNvSpPr>
            <a:spLocks noGrp="1"/>
          </p:cNvSpPr>
          <p:nvPr>
            <p:ph idx="1"/>
          </p:nvPr>
        </p:nvSpPr>
        <p:spPr>
          <a:xfrm>
            <a:off x="467544" y="1193502"/>
            <a:ext cx="42119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17" name="Прямая соединительная линия 16"/>
          <p:cNvCxnSpPr/>
          <p:nvPr userDrawn="1"/>
        </p:nvCxnSpPr>
        <p:spPr>
          <a:xfrm>
            <a:off x="539552"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9057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Заголовок и объект">
    <p:spTree>
      <p:nvGrpSpPr>
        <p:cNvPr id="1" name=""/>
        <p:cNvGrpSpPr/>
        <p:nvPr/>
      </p:nvGrpSpPr>
      <p:grpSpPr>
        <a:xfrm>
          <a:off x="0" y="0"/>
          <a:ext cx="0" cy="0"/>
          <a:chOff x="0" y="0"/>
          <a:chExt cx="0" cy="0"/>
        </a:xfrm>
      </p:grpSpPr>
      <p:sp>
        <p:nvSpPr>
          <p:cNvPr id="13"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investmoscow.ru |  </a:t>
            </a:r>
            <a:fld id="{A0C987DF-35BC-44C3-BB18-1751835B4AFB}" type="slidenum">
              <a:rPr kumimoji="0" lang="ru-RU" sz="8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2" descr="ÐÐ°ÑÑÐ¸Ð½ÐºÐ¸ Ð¿Ð¾ Ð·Ð°Ð¿ÑÐ¾ÑÑ Ð³ÐµÑÐ¸Ð°ÑÑÐ¸ÑÐµÑÐºÐ¸Ñ ÑÐµÐ½ÑÑÐ¾Ð² Ð² Ð¼Ð¾ÑÐºÐ²Ðµ"/>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220072" y="0"/>
            <a:ext cx="3923928" cy="5140465"/>
          </a:xfrm>
          <a:prstGeom prst="rect">
            <a:avLst/>
          </a:prstGeom>
          <a:noFill/>
          <a:extLst>
            <a:ext uri="{909E8E84-426E-40DD-AFC4-6F175D3DCCD1}">
              <a14:hiddenFill xmlns:a14="http://schemas.microsoft.com/office/drawing/2010/main">
                <a:solidFill>
                  <a:srgbClr val="FFFFFF"/>
                </a:solidFill>
              </a14:hiddenFill>
            </a:ext>
          </a:extLst>
        </p:spPr>
      </p:pic>
      <p:sp>
        <p:nvSpPr>
          <p:cNvPr id="11" name="Номер слайда 3"/>
          <p:cNvSpPr txBox="1">
            <a:spLocks/>
          </p:cNvSpPr>
          <p:nvPr userDrawn="1"/>
        </p:nvSpPr>
        <p:spPr>
          <a:xfrm>
            <a:off x="4716016" y="4857888"/>
            <a:ext cx="4416353" cy="306150"/>
          </a:xfrm>
          <a:prstGeom prst="rect">
            <a:avLst/>
          </a:prstGeom>
        </p:spPr>
        <p:txBody>
          <a:bodyPr vert="horz" lIns="77906" tIns="38954" rIns="77906" bIns="38954" rtlCol="0" anchor="ctr"/>
          <a:lstStyle/>
          <a:p>
            <a:pPr marL="0" marR="0" lvl="0" indent="0" algn="r" defTabSz="7790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8 </a:t>
            </a:r>
            <a:r>
              <a:rPr kumimoji="0" lang="en-US"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investmoscow.ru |  </a:t>
            </a:r>
            <a:fld id="{A0C987DF-35BC-44C3-BB18-1751835B4AFB}" type="slidenum">
              <a:rPr kumimoji="0" lang="ru-RU" sz="8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779064" rtl="0" eaLnBrk="1" fontAlgn="auto" latinLnBrk="0" hangingPunct="1">
                <a:lnSpc>
                  <a:spcPct val="100000"/>
                </a:lnSpc>
                <a:spcBef>
                  <a:spcPts val="0"/>
                </a:spcBef>
                <a:spcAft>
                  <a:spcPts val="0"/>
                </a:spcAft>
                <a:buClrTx/>
                <a:buSzTx/>
                <a:buFontTx/>
                <a:buNone/>
                <a:tabLst/>
                <a:defRPr/>
              </a:pPr>
              <a:t>‹#›</a:t>
            </a:fld>
            <a:endParaRPr kumimoji="0" lang="ru-RU" sz="8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2" name="Прямая соединительная линия 11"/>
          <p:cNvCxnSpPr/>
          <p:nvPr userDrawn="1"/>
        </p:nvCxnSpPr>
        <p:spPr>
          <a:xfrm>
            <a:off x="7578000" y="4876006"/>
            <a:ext cx="156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Заголовок 1"/>
          <p:cNvSpPr>
            <a:spLocks noGrp="1"/>
          </p:cNvSpPr>
          <p:nvPr>
            <p:ph type="title"/>
          </p:nvPr>
        </p:nvSpPr>
        <p:spPr>
          <a:xfrm>
            <a:off x="446856" y="0"/>
            <a:ext cx="4526646" cy="915566"/>
          </a:xfrm>
        </p:spPr>
        <p:txBody>
          <a:bodyPr>
            <a:normAutofit/>
          </a:bodyPr>
          <a:lstStyle>
            <a:lvl1pPr algn="l">
              <a:defRPr sz="2800">
                <a:solidFill>
                  <a:schemeClr val="tx1">
                    <a:lumMod val="75000"/>
                    <a:lumOff val="25000"/>
                  </a:schemeClr>
                </a:solidFill>
              </a:defRPr>
            </a:lvl1pPr>
          </a:lstStyle>
          <a:p>
            <a:r>
              <a:rPr lang="ru-RU" dirty="0"/>
              <a:t>Образец заголовка</a:t>
            </a:r>
          </a:p>
        </p:txBody>
      </p:sp>
      <p:sp>
        <p:nvSpPr>
          <p:cNvPr id="20" name="Объект 2"/>
          <p:cNvSpPr>
            <a:spLocks noGrp="1"/>
          </p:cNvSpPr>
          <p:nvPr>
            <p:ph idx="1"/>
          </p:nvPr>
        </p:nvSpPr>
        <p:spPr>
          <a:xfrm>
            <a:off x="467544" y="1193502"/>
            <a:ext cx="4211960" cy="3394472"/>
          </a:xfrm>
        </p:spPr>
        <p:txBody>
          <a:bodyPr>
            <a:normAutofit/>
          </a:bodyPr>
          <a:lstStyle>
            <a:lvl1pPr marL="0" indent="0">
              <a:buFontTx/>
              <a:buNone/>
              <a:defRPr sz="2000">
                <a:solidFill>
                  <a:schemeClr val="tx1">
                    <a:lumMod val="75000"/>
                    <a:lumOff val="25000"/>
                  </a:schemeClr>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ru-RU" dirty="0"/>
              <a:t>Образец текста</a:t>
            </a:r>
          </a:p>
        </p:txBody>
      </p:sp>
      <p:cxnSp>
        <p:nvCxnSpPr>
          <p:cNvPr id="21" name="Прямая соединительная линия 20"/>
          <p:cNvCxnSpPr/>
          <p:nvPr userDrawn="1"/>
        </p:nvCxnSpPr>
        <p:spPr>
          <a:xfrm>
            <a:off x="539552" y="915566"/>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userDrawn="1"/>
        </p:nvSpPr>
        <p:spPr>
          <a:xfrm>
            <a:off x="-1" y="1203598"/>
            <a:ext cx="107505" cy="3168352"/>
          </a:xfrm>
          <a:prstGeom prst="rect">
            <a:avLst/>
          </a:prstGeom>
          <a:solidFill>
            <a:srgbClr val="E6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059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4FF59D5-24AA-4DF2-8878-6C69343A845B}" type="datetimeFigureOut">
              <a:rPr lang="ru-RU" smtClean="0"/>
              <a:pPr/>
              <a:t>21.02.2019</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E413F3-F78E-45AB-8E43-1F9CB4054596}" type="slidenum">
              <a:rPr lang="ru-RU" smtClean="0"/>
              <a:pPr/>
              <a:t>‹#›</a:t>
            </a:fld>
            <a:endParaRPr lang="ru-RU"/>
          </a:p>
        </p:txBody>
      </p:sp>
    </p:spTree>
    <p:extLst>
      <p:ext uri="{BB962C8B-B14F-4D97-AF65-F5344CB8AC3E}">
        <p14:creationId xmlns:p14="http://schemas.microsoft.com/office/powerpoint/2010/main" val="2151198547"/>
      </p:ext>
    </p:extLst>
  </p:cSld>
  <p:clrMap bg1="lt1" tx1="dk1" bg2="lt2" tx2="dk2" accent1="accent1" accent2="accent2" accent3="accent3" accent4="accent4" accent5="accent5" accent6="accent6" hlink="hlink" folHlink="folHlink"/>
  <p:sldLayoutIdLst>
    <p:sldLayoutId id="2147483677" r:id="rId1"/>
    <p:sldLayoutId id="2147483688" r:id="rId2"/>
    <p:sldLayoutId id="2147483678" r:id="rId3"/>
    <p:sldLayoutId id="2147483693" r:id="rId4"/>
    <p:sldLayoutId id="2147483668" r:id="rId5"/>
    <p:sldLayoutId id="2147483686" r:id="rId6"/>
    <p:sldLayoutId id="2147483687" r:id="rId7"/>
    <p:sldLayoutId id="2147483679" r:id="rId8"/>
    <p:sldLayoutId id="2147483681" r:id="rId9"/>
    <p:sldLayoutId id="2147483682" r:id="rId10"/>
    <p:sldLayoutId id="2147483683" r:id="rId11"/>
    <p:sldLayoutId id="2147483684" r:id="rId12"/>
    <p:sldLayoutId id="2147483685" r:id="rId13"/>
    <p:sldLayoutId id="2147483690" r:id="rId14"/>
    <p:sldLayoutId id="2147483691" r:id="rId15"/>
    <p:sldLayoutId id="2147483692" r:id="rId16"/>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investmoscow.r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imoscow.mos.ru/" TargetMode="External"/><Relationship Id="rId5" Type="http://schemas.openxmlformats.org/officeDocument/2006/relationships/hyperlink" Target="http://www.mbm.ru/" TargetMode="External"/><Relationship Id="rId4" Type="http://schemas.openxmlformats.org/officeDocument/2006/relationships/hyperlink" Target="http://www.zakupki.mos.ru/"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28.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28.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52320" y="4779301"/>
            <a:ext cx="1440160" cy="240270"/>
          </a:xfrm>
          <a:prstGeom prst="rect">
            <a:avLst/>
          </a:prstGeom>
          <a:noFill/>
        </p:spPr>
        <p:txBody>
          <a:bodyPr wrap="square" lIns="77925" tIns="38963" rIns="77925" bIns="38963" rtlCol="0">
            <a:spAutoFit/>
          </a:bodyPr>
          <a:lstStyle/>
          <a:p>
            <a:pPr algn="ctr">
              <a:defRPr/>
            </a:pPr>
            <a:r>
              <a:rPr lang="en-US" sz="1000" b="1">
                <a:solidFill>
                  <a:schemeClr val="bg1"/>
                </a:solidFill>
                <a:latin typeface="Segoe UI" panose="020B0502040204020203" pitchFamily="34" charset="0"/>
                <a:ea typeface="Segoe UI" panose="020B0502040204020203" pitchFamily="34" charset="0"/>
                <a:cs typeface="Segoe UI" panose="020B0502040204020203" pitchFamily="34" charset="0"/>
              </a:rPr>
              <a:t>April 2018 </a:t>
            </a:r>
          </a:p>
        </p:txBody>
      </p:sp>
      <p:sp>
        <p:nvSpPr>
          <p:cNvPr id="2" name="Заголовок 1"/>
          <p:cNvSpPr>
            <a:spLocks noGrp="1"/>
          </p:cNvSpPr>
          <p:nvPr>
            <p:ph type="ctrTitle"/>
          </p:nvPr>
        </p:nvSpPr>
        <p:spPr>
          <a:xfrm>
            <a:off x="544016" y="2931789"/>
            <a:ext cx="8348464" cy="792089"/>
          </a:xfrm>
        </p:spPr>
        <p:txBody>
          <a:bodyPr>
            <a:noAutofit/>
          </a:bodyPr>
          <a:lstStyle/>
          <a:p>
            <a:r>
              <a:rPr lang="en-US" sz="2800"/>
              <a:t>Moscow Investment Strategy until 2025 </a:t>
            </a:r>
            <a:br>
              <a:rPr lang="en-US" sz="2000"/>
            </a:br>
            <a:endParaRPr lang="en-US" sz="2000"/>
          </a:p>
        </p:txBody>
      </p:sp>
      <p:sp>
        <p:nvSpPr>
          <p:cNvPr id="3" name="Подзаголовок 2"/>
          <p:cNvSpPr>
            <a:spLocks noGrp="1"/>
          </p:cNvSpPr>
          <p:nvPr>
            <p:ph type="subTitle" idx="1"/>
          </p:nvPr>
        </p:nvSpPr>
        <p:spPr/>
        <p:txBody>
          <a:bodyPr/>
          <a:lstStyle/>
          <a:p>
            <a:r>
              <a:rPr lang="en-US" sz="1600">
                <a:solidFill>
                  <a:schemeClr val="bg1">
                    <a:lumMod val="65000"/>
                  </a:schemeClr>
                </a:solidFill>
              </a:rPr>
              <a:t>2019</a:t>
            </a:r>
          </a:p>
        </p:txBody>
      </p:sp>
    </p:spTree>
    <p:extLst>
      <p:ext uri="{BB962C8B-B14F-4D97-AF65-F5344CB8AC3E}">
        <p14:creationId xmlns:p14="http://schemas.microsoft.com/office/powerpoint/2010/main" val="231598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0"/>
            <a:ext cx="8697144" cy="915566"/>
          </a:xfrm>
        </p:spPr>
        <p:txBody>
          <a:bodyPr>
            <a:normAutofit/>
          </a:bodyPr>
          <a:lstStyle/>
          <a:p>
            <a:r>
              <a:rPr lang="en-US" sz="2500" dirty="0"/>
              <a:t>Attraction of Competitive Investment</a:t>
            </a:r>
          </a:p>
        </p:txBody>
      </p:sp>
      <p:sp>
        <p:nvSpPr>
          <p:cNvPr id="3" name="Объект 2"/>
          <p:cNvSpPr>
            <a:spLocks noGrp="1"/>
          </p:cNvSpPr>
          <p:nvPr>
            <p:ph idx="1"/>
          </p:nvPr>
        </p:nvSpPr>
        <p:spPr>
          <a:xfrm>
            <a:off x="446856" y="1203598"/>
            <a:ext cx="8136904" cy="2520280"/>
          </a:xfrm>
        </p:spPr>
        <p:txBody>
          <a:bodyPr>
            <a:noAutofit/>
          </a:bodyPr>
          <a:lstStyle/>
          <a:p>
            <a:pPr marL="342900" lvl="0" indent="-342900" algn="just">
              <a:lnSpc>
                <a:spcPct val="120000"/>
              </a:lnSpc>
              <a:spcBef>
                <a:spcPts val="600"/>
              </a:spcBef>
              <a:buClr>
                <a:srgbClr val="007EA7"/>
              </a:buClr>
              <a:buFont typeface="+mj-lt"/>
              <a:buAutoNum type="arabicPeriod"/>
            </a:pPr>
            <a:r>
              <a:rPr lang="en-US" sz="1400" b="1" dirty="0">
                <a:solidFill>
                  <a:srgbClr val="007EA7"/>
                </a:solidFill>
              </a:rPr>
              <a:t>Benefits</a:t>
            </a:r>
            <a:r>
              <a:rPr lang="en-US" sz="1400" dirty="0"/>
              <a:t> for effective existing enterprises and new projects in the real economy. </a:t>
            </a:r>
          </a:p>
          <a:p>
            <a:pPr marL="342900" lvl="0" indent="-342900" algn="just">
              <a:lnSpc>
                <a:spcPct val="120000"/>
              </a:lnSpc>
              <a:spcBef>
                <a:spcPts val="600"/>
              </a:spcBef>
              <a:buClr>
                <a:srgbClr val="007EA7"/>
              </a:buClr>
              <a:buFont typeface="+mj-lt"/>
              <a:buAutoNum type="arabicPeriod"/>
            </a:pPr>
            <a:r>
              <a:rPr lang="en-US" sz="1400" b="1" dirty="0">
                <a:solidFill>
                  <a:srgbClr val="007EA7"/>
                </a:solidFill>
              </a:rPr>
              <a:t>Financial support for projects</a:t>
            </a:r>
            <a:r>
              <a:rPr lang="en-US" sz="1400" dirty="0"/>
              <a:t> through targeted subsidies, concessional financing and guarantee support. </a:t>
            </a:r>
          </a:p>
          <a:p>
            <a:pPr marL="342900" lvl="0" indent="-342900" algn="just">
              <a:lnSpc>
                <a:spcPct val="120000"/>
              </a:lnSpc>
              <a:spcBef>
                <a:spcPts val="600"/>
              </a:spcBef>
              <a:buClr>
                <a:srgbClr val="007EA7"/>
              </a:buClr>
              <a:buFont typeface="+mj-lt"/>
              <a:buAutoNum type="arabicPeriod"/>
            </a:pPr>
            <a:r>
              <a:rPr lang="en-US" sz="1400" dirty="0"/>
              <a:t>Localization</a:t>
            </a:r>
            <a:r>
              <a:rPr lang="en-US" sz="1400" b="1" dirty="0">
                <a:solidFill>
                  <a:srgbClr val="007EA7"/>
                </a:solidFill>
              </a:rPr>
              <a:t> infrastructure development </a:t>
            </a:r>
            <a:r>
              <a:rPr lang="en-US" sz="1400" dirty="0"/>
              <a:t>(SEZ, </a:t>
            </a:r>
            <a:r>
              <a:rPr lang="en-US" sz="1400" dirty="0" err="1"/>
              <a:t>technoparks</a:t>
            </a:r>
            <a:r>
              <a:rPr lang="en-US" sz="1400" dirty="0"/>
              <a:t>, MTIP). </a:t>
            </a:r>
          </a:p>
          <a:p>
            <a:pPr marL="342900" lvl="0" indent="-342900" algn="just">
              <a:lnSpc>
                <a:spcPct val="120000"/>
              </a:lnSpc>
              <a:spcBef>
                <a:spcPts val="600"/>
              </a:spcBef>
              <a:buClr>
                <a:srgbClr val="007EA7"/>
              </a:buClr>
              <a:buFont typeface="+mj-lt"/>
              <a:buAutoNum type="arabicPeriod"/>
            </a:pPr>
            <a:r>
              <a:rPr lang="en-US" sz="1400" b="1" dirty="0">
                <a:solidFill>
                  <a:srgbClr val="007EA7"/>
                </a:solidFill>
              </a:rPr>
              <a:t>Localization promotion </a:t>
            </a:r>
            <a:r>
              <a:rPr lang="en-US" sz="1400" dirty="0"/>
              <a:t>through long-term procurement contracts with investment commitments (offset contracts). </a:t>
            </a:r>
          </a:p>
          <a:p>
            <a:pPr marL="342900" lvl="0" indent="-342900" algn="just">
              <a:lnSpc>
                <a:spcPct val="120000"/>
              </a:lnSpc>
              <a:spcBef>
                <a:spcPts val="600"/>
              </a:spcBef>
              <a:buClr>
                <a:srgbClr val="007EA7"/>
              </a:buClr>
              <a:buFont typeface="+mj-lt"/>
              <a:buAutoNum type="arabicPeriod"/>
            </a:pPr>
            <a:r>
              <a:rPr lang="en-US" sz="1400" dirty="0"/>
              <a:t>One stop </a:t>
            </a:r>
            <a:r>
              <a:rPr lang="en-US" sz="1400" b="1" dirty="0">
                <a:solidFill>
                  <a:srgbClr val="007EA7"/>
                </a:solidFill>
              </a:rPr>
              <a:t>project support</a:t>
            </a:r>
          </a:p>
          <a:p>
            <a:pPr marL="342900" indent="-342900" algn="just">
              <a:spcAft>
                <a:spcPts val="600"/>
              </a:spcAft>
              <a:buClr>
                <a:srgbClr val="A62341"/>
              </a:buClr>
              <a:buFont typeface="+mj-lt"/>
              <a:buAutoNum type="arabicPeriod"/>
            </a:pPr>
            <a:endParaRPr lang="ru-RU" sz="1400" b="1" dirty="0">
              <a:solidFill>
                <a:srgbClr val="007EA7"/>
              </a:solidFill>
            </a:endParaRPr>
          </a:p>
        </p:txBody>
      </p:sp>
      <p:sp>
        <p:nvSpPr>
          <p:cNvPr id="4" name="Прямоугольник 3"/>
          <p:cNvSpPr/>
          <p:nvPr/>
        </p:nvSpPr>
        <p:spPr>
          <a:xfrm>
            <a:off x="446856" y="3939902"/>
            <a:ext cx="8013576" cy="864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buClr>
                <a:srgbClr val="A62341"/>
              </a:buClr>
            </a:pPr>
            <a: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Results evaluation/monitoring:</a:t>
            </a:r>
          </a:p>
          <a:p>
            <a:pPr algn="just">
              <a:spcBef>
                <a:spcPts val="0"/>
              </a:spcBef>
              <a:spcAft>
                <a:spcPts val="600"/>
              </a:spcAft>
              <a:buClr>
                <a:srgbClr val="A62341"/>
              </a:buClr>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Investment amount and structure statistics, Moscow's position in international investment attractiveness ratings (AT Kearney, FDI, etc.) </a:t>
            </a:r>
          </a:p>
        </p:txBody>
      </p:sp>
    </p:spTree>
    <p:extLst>
      <p:ext uri="{BB962C8B-B14F-4D97-AF65-F5344CB8AC3E}">
        <p14:creationId xmlns:p14="http://schemas.microsoft.com/office/powerpoint/2010/main" val="26053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528400" y="1041008"/>
            <a:ext cx="6466843" cy="369327"/>
          </a:xfrm>
          <a:prstGeom prst="rect">
            <a:avLst/>
          </a:prstGeom>
          <a:solidFill>
            <a:srgbClr val="007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528400" y="2886206"/>
            <a:ext cx="6466843" cy="369327"/>
          </a:xfrm>
          <a:prstGeom prst="rect">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46856" y="0"/>
            <a:ext cx="8672792" cy="915566"/>
          </a:xfrm>
        </p:spPr>
        <p:txBody>
          <a:bodyPr>
            <a:noAutofit/>
          </a:bodyPr>
          <a:lstStyle/>
          <a:p>
            <a:r>
              <a:rPr lang="en-US" sz="2500" dirty="0"/>
              <a:t>New Government Support Mechanism for Real Economy</a:t>
            </a:r>
          </a:p>
        </p:txBody>
      </p:sp>
      <p:sp>
        <p:nvSpPr>
          <p:cNvPr id="29" name="Прямоугольник 28"/>
          <p:cNvSpPr/>
          <p:nvPr/>
        </p:nvSpPr>
        <p:spPr>
          <a:xfrm>
            <a:off x="7088192" y="2886206"/>
            <a:ext cx="1822544" cy="15841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7088192" y="1029291"/>
            <a:ext cx="1822544" cy="1574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Rectangle 3"/>
          <p:cNvSpPr/>
          <p:nvPr/>
        </p:nvSpPr>
        <p:spPr>
          <a:xfrm>
            <a:off x="539552" y="1491630"/>
            <a:ext cx="1812245" cy="438271"/>
          </a:xfrm>
          <a:prstGeom prst="rect">
            <a:avLst/>
          </a:prstGeom>
        </p:spPr>
        <p:txBody>
          <a:bodyPr wrap="square" lIns="77925" tIns="38963" rIns="77925" bIns="38963">
            <a:spAutoFit/>
          </a:bodyPr>
          <a:lstStyle/>
          <a:p>
            <a:pPr algn="ctr">
              <a:lnSpc>
                <a:spcPts val="1449"/>
              </a:lnSpc>
            </a:pPr>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Industrial complex</a:t>
            </a:r>
          </a:p>
        </p:txBody>
      </p:sp>
      <p:sp>
        <p:nvSpPr>
          <p:cNvPr id="34" name="Rectangle 5"/>
          <p:cNvSpPr/>
          <p:nvPr/>
        </p:nvSpPr>
        <p:spPr>
          <a:xfrm>
            <a:off x="3127944" y="1491630"/>
            <a:ext cx="1142733" cy="294131"/>
          </a:xfrm>
          <a:prstGeom prst="rect">
            <a:avLst/>
          </a:prstGeom>
        </p:spPr>
        <p:txBody>
          <a:bodyPr wrap="square" lIns="77925" tIns="38963" rIns="77925" bIns="38963">
            <a:spAutoFit/>
          </a:bodyPr>
          <a:lstStyle/>
          <a:p>
            <a:pPr algn="ctr"/>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Technopark</a:t>
            </a:r>
          </a:p>
        </p:txBody>
      </p:sp>
      <p:sp>
        <p:nvSpPr>
          <p:cNvPr id="35" name="TextBox 34"/>
          <p:cNvSpPr txBox="1"/>
          <p:nvPr/>
        </p:nvSpPr>
        <p:spPr>
          <a:xfrm>
            <a:off x="528400" y="1033158"/>
            <a:ext cx="6059824" cy="386464"/>
          </a:xfrm>
          <a:prstGeom prst="rect">
            <a:avLst/>
          </a:prstGeom>
          <a:noFill/>
        </p:spPr>
        <p:txBody>
          <a:bodyPr wrap="square" lIns="77925" tIns="38963" rIns="77925" bIns="38963" rtlCol="0">
            <a:spAutoFit/>
          </a:bodyPr>
          <a:lstStyle/>
          <a:p>
            <a:r>
              <a:rPr lang="en-US" sz="2000">
                <a:solidFill>
                  <a:schemeClr val="bg1"/>
                </a:solidFill>
                <a:latin typeface="Segoe UI" panose="020B0502040204020203" pitchFamily="34" charset="0"/>
                <a:ea typeface="Segoe UI" panose="020B0502040204020203" pitchFamily="34" charset="0"/>
                <a:cs typeface="Segoe UI" panose="020B0502040204020203" pitchFamily="34" charset="0"/>
              </a:rPr>
              <a:t>Special status for existing enterprises </a:t>
            </a:r>
          </a:p>
        </p:txBody>
      </p:sp>
      <p:sp>
        <p:nvSpPr>
          <p:cNvPr id="36" name="Rectangle 3"/>
          <p:cNvSpPr/>
          <p:nvPr/>
        </p:nvSpPr>
        <p:spPr>
          <a:xfrm>
            <a:off x="609249" y="3364731"/>
            <a:ext cx="1672851" cy="437760"/>
          </a:xfrm>
          <a:prstGeom prst="rect">
            <a:avLst/>
          </a:prstGeom>
        </p:spPr>
        <p:txBody>
          <a:bodyPr wrap="none" lIns="77925" tIns="38963" rIns="77925" bIns="38963">
            <a:spAutoFit/>
          </a:bodyPr>
          <a:lstStyle/>
          <a:p>
            <a:pPr algn="ctr">
              <a:lnSpc>
                <a:spcPts val="1449"/>
              </a:lnSpc>
            </a:pPr>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Industrial complex</a:t>
            </a:r>
          </a:p>
        </p:txBody>
      </p:sp>
      <p:sp>
        <p:nvSpPr>
          <p:cNvPr id="37" name="Rectangle 5"/>
          <p:cNvSpPr/>
          <p:nvPr/>
        </p:nvSpPr>
        <p:spPr>
          <a:xfrm>
            <a:off x="3248216" y="3364731"/>
            <a:ext cx="1179768" cy="294131"/>
          </a:xfrm>
          <a:prstGeom prst="rect">
            <a:avLst/>
          </a:prstGeom>
        </p:spPr>
        <p:txBody>
          <a:bodyPr wrap="none" lIns="77925" tIns="38963" rIns="77925" bIns="38963">
            <a:spAutoFit/>
          </a:bodyPr>
          <a:lstStyle/>
          <a:p>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Technopark</a:t>
            </a:r>
          </a:p>
        </p:txBody>
      </p:sp>
      <p:sp>
        <p:nvSpPr>
          <p:cNvPr id="38" name="Rectangle 4"/>
          <p:cNvSpPr/>
          <p:nvPr/>
        </p:nvSpPr>
        <p:spPr>
          <a:xfrm>
            <a:off x="5014912" y="3364731"/>
            <a:ext cx="1713824" cy="437760"/>
          </a:xfrm>
          <a:prstGeom prst="rect">
            <a:avLst/>
          </a:prstGeom>
        </p:spPr>
        <p:txBody>
          <a:bodyPr wrap="none" lIns="77925" tIns="38963" rIns="77925" bIns="38963">
            <a:spAutoFit/>
          </a:bodyPr>
          <a:lstStyle/>
          <a:p>
            <a:pPr algn="ctr">
              <a:lnSpc>
                <a:spcPts val="1449"/>
              </a:lnSpc>
            </a:pPr>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Industrial park</a:t>
            </a:r>
          </a:p>
        </p:txBody>
      </p:sp>
      <p:pic>
        <p:nvPicPr>
          <p:cNvPr id="39" name="Picture 3" descr="D:\работа\!!!ГАУИ\презентации\icon\2018\icons_2018-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49" y="2067694"/>
            <a:ext cx="984250" cy="5365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работа\!!!ГАУИ\презентации\icon\2018\icons_2018-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724" y="3946507"/>
            <a:ext cx="9779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D:\работа\!!!ГАУИ\презентации\icon\2018\icons_2018-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8586" y="3946506"/>
            <a:ext cx="10064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D:\работа\!!!ГАУИ\презентации\icon\2018\icons_2018-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4200" y="2123257"/>
            <a:ext cx="1066800" cy="4810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D:\работа\!!!ГАУИ\презентации\icon\2018\icons_2018-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9785" y="3997307"/>
            <a:ext cx="1060450" cy="473075"/>
          </a:xfrm>
          <a:prstGeom prst="rect">
            <a:avLst/>
          </a:prstGeom>
          <a:noFill/>
          <a:extLst>
            <a:ext uri="{909E8E84-426E-40DD-AFC4-6F175D3DCCD1}">
              <a14:hiddenFill xmlns:a14="http://schemas.microsoft.com/office/drawing/2010/main">
                <a:solidFill>
                  <a:srgbClr val="FFFFFF"/>
                </a:solidFill>
              </a14:hiddenFill>
            </a:ext>
          </a:extLst>
        </p:spPr>
      </p:pic>
      <p:sp>
        <p:nvSpPr>
          <p:cNvPr id="44" name="Прямоугольник 43"/>
          <p:cNvSpPr/>
          <p:nvPr/>
        </p:nvSpPr>
        <p:spPr>
          <a:xfrm>
            <a:off x="7092280" y="2001901"/>
            <a:ext cx="1835737" cy="646321"/>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BB2152"/>
                </a:solidFill>
                <a:latin typeface="Segoe UI" pitchFamily="34" charset="0"/>
                <a:ea typeface="Segoe UI" pitchFamily="34" charset="0"/>
                <a:cs typeface="Segoe UI" pitchFamily="34" charset="0"/>
              </a:rPr>
              <a:t>17-25%</a:t>
            </a:r>
          </a:p>
        </p:txBody>
      </p:sp>
      <p:sp>
        <p:nvSpPr>
          <p:cNvPr id="45" name="Стрелка вниз 44"/>
          <p:cNvSpPr/>
          <p:nvPr/>
        </p:nvSpPr>
        <p:spPr>
          <a:xfrm>
            <a:off x="7128752" y="1131590"/>
            <a:ext cx="243384" cy="792088"/>
          </a:xfrm>
          <a:prstGeom prst="downArrow">
            <a:avLst/>
          </a:prstGeom>
          <a:solidFill>
            <a:srgbClr val="BB2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7451352" y="3435846"/>
            <a:ext cx="1117591" cy="646321"/>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BB2152"/>
                </a:solidFill>
                <a:latin typeface="Segoe UI" pitchFamily="34" charset="0"/>
                <a:ea typeface="Segoe UI" pitchFamily="34" charset="0"/>
                <a:cs typeface="Segoe UI" pitchFamily="34" charset="0"/>
              </a:rPr>
              <a:t>25%</a:t>
            </a:r>
          </a:p>
        </p:txBody>
      </p:sp>
      <p:sp>
        <p:nvSpPr>
          <p:cNvPr id="47" name="Прямоугольник 46"/>
          <p:cNvSpPr/>
          <p:nvPr/>
        </p:nvSpPr>
        <p:spPr>
          <a:xfrm>
            <a:off x="7372136" y="1041008"/>
            <a:ext cx="1520344" cy="954097"/>
          </a:xfrm>
          <a:prstGeom prst="rect">
            <a:avLst/>
          </a:prstGeom>
        </p:spPr>
        <p:txBody>
          <a:bodyPr wrap="squar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tx1">
                    <a:lumMod val="75000"/>
                    <a:lumOff val="25000"/>
                  </a:schemeClr>
                </a:solidFill>
                <a:latin typeface="Segoe UI" pitchFamily="34" charset="0"/>
                <a:ea typeface="Segoe UI" pitchFamily="34" charset="0"/>
                <a:cs typeface="Segoe UI" pitchFamily="34" charset="0"/>
              </a:rPr>
              <a:t>Regional tax burden reduction*</a:t>
            </a:r>
          </a:p>
        </p:txBody>
      </p:sp>
      <p:sp>
        <p:nvSpPr>
          <p:cNvPr id="48" name="Прямоугольник 47"/>
          <p:cNvSpPr/>
          <p:nvPr/>
        </p:nvSpPr>
        <p:spPr>
          <a:xfrm>
            <a:off x="446856" y="4587974"/>
            <a:ext cx="4482317" cy="230832"/>
          </a:xfrm>
          <a:prstGeom prst="rect">
            <a:avLst/>
          </a:prstGeom>
        </p:spPr>
        <p:txBody>
          <a:bodyPr wrap="none">
            <a:spAutoFit/>
          </a:bodyPr>
          <a:lstStyle/>
          <a:p>
            <a:r>
              <a:rPr lang="en-US" sz="900">
                <a:solidFill>
                  <a:schemeClr val="tx1">
                    <a:lumMod val="65000"/>
                    <a:lumOff val="35000"/>
                  </a:schemeClr>
                </a:solidFill>
                <a:latin typeface="Segoe UI" pitchFamily="34" charset="0"/>
                <a:ea typeface="Segoe UI" pitchFamily="34" charset="0"/>
                <a:cs typeface="Segoe UI" pitchFamily="34" charset="0"/>
              </a:rPr>
              <a:t>* income tax, land tax and land rent benefits </a:t>
            </a:r>
          </a:p>
        </p:txBody>
      </p:sp>
      <p:sp>
        <p:nvSpPr>
          <p:cNvPr id="49" name="TextBox 48"/>
          <p:cNvSpPr txBox="1"/>
          <p:nvPr/>
        </p:nvSpPr>
        <p:spPr>
          <a:xfrm>
            <a:off x="528400" y="2859782"/>
            <a:ext cx="6491872" cy="386464"/>
          </a:xfrm>
          <a:prstGeom prst="rect">
            <a:avLst/>
          </a:prstGeom>
          <a:noFill/>
        </p:spPr>
        <p:txBody>
          <a:bodyPr wrap="square" lIns="77925" tIns="38963" rIns="77925" bIns="38963" rtlCol="0">
            <a:spAutoFit/>
          </a:bodyPr>
          <a:lstStyle/>
          <a:p>
            <a:r>
              <a:rPr lang="en-US" sz="2000">
                <a:solidFill>
                  <a:schemeClr val="bg1"/>
                </a:solidFill>
                <a:latin typeface="Segoe UI" panose="020B0502040204020203" pitchFamily="34" charset="0"/>
                <a:ea typeface="Segoe UI" panose="020B0502040204020203" pitchFamily="34" charset="0"/>
                <a:cs typeface="Segoe UI" panose="020B0502040204020203" pitchFamily="34" charset="0"/>
              </a:rPr>
              <a:t>Investment priority project to create</a:t>
            </a:r>
          </a:p>
        </p:txBody>
      </p:sp>
      <p:sp>
        <p:nvSpPr>
          <p:cNvPr id="52" name="Rectangle 4"/>
          <p:cNvSpPr/>
          <p:nvPr/>
        </p:nvSpPr>
        <p:spPr>
          <a:xfrm>
            <a:off x="4811887" y="1491630"/>
            <a:ext cx="1737586" cy="437760"/>
          </a:xfrm>
          <a:prstGeom prst="rect">
            <a:avLst/>
          </a:prstGeom>
        </p:spPr>
        <p:txBody>
          <a:bodyPr wrap="square" lIns="77925" tIns="38963" rIns="77925" bIns="38963">
            <a:spAutoFit/>
          </a:bodyPr>
          <a:lstStyle/>
          <a:p>
            <a:pPr algn="ctr">
              <a:lnSpc>
                <a:spcPts val="1449"/>
              </a:lnSpc>
            </a:pPr>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Industrial park </a:t>
            </a:r>
          </a:p>
        </p:txBody>
      </p:sp>
      <p:pic>
        <p:nvPicPr>
          <p:cNvPr id="53" name="Picture 5" descr="D:\работа\!!!ГАУИ\презентации\icon\2018\icons_2018-1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7443" y="2077219"/>
            <a:ext cx="1006475" cy="52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3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500" dirty="0"/>
              <a:t>Currently Supported Companies</a:t>
            </a:r>
          </a:p>
        </p:txBody>
      </p:sp>
      <p:graphicFrame>
        <p:nvGraphicFramePr>
          <p:cNvPr id="5" name="Таблица 4"/>
          <p:cNvGraphicFramePr>
            <a:graphicFrameLocks noGrp="1"/>
          </p:cNvGraphicFramePr>
          <p:nvPr>
            <p:extLst>
              <p:ext uri="{D42A27DB-BD31-4B8C-83A1-F6EECF244321}">
                <p14:modId xmlns:p14="http://schemas.microsoft.com/office/powerpoint/2010/main" val="265902782"/>
              </p:ext>
            </p:extLst>
          </p:nvPr>
        </p:nvGraphicFramePr>
        <p:xfrm>
          <a:off x="539552" y="1254755"/>
          <a:ext cx="8081266" cy="3045187"/>
        </p:xfrm>
        <a:graphic>
          <a:graphicData uri="http://schemas.openxmlformats.org/drawingml/2006/table">
            <a:tbl>
              <a:tblPr>
                <a:tableStyleId>{BC89EF96-8CEA-46FF-86C4-4CE0E7609802}</a:tableStyleId>
              </a:tblPr>
              <a:tblGrid>
                <a:gridCol w="194421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672554">
                  <a:extLst>
                    <a:ext uri="{9D8B030D-6E8A-4147-A177-3AD203B41FA5}">
                      <a16:colId xmlns:a16="http://schemas.microsoft.com/office/drawing/2014/main" val="20004"/>
                    </a:ext>
                  </a:extLst>
                </a:gridCol>
              </a:tblGrid>
              <a:tr h="684333">
                <a:tc>
                  <a:txBody>
                    <a:bodyPr/>
                    <a:lstStyle/>
                    <a:p>
                      <a:pPr marL="72000" algn="l" rtl="0" fontAlgn="b"/>
                      <a:endParaRPr lang="ru-RU" sz="1200" b="1" i="0" u="none" strike="noStrike" dirty="0">
                        <a:solidFill>
                          <a:srgbClr val="00789A"/>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algn="ctr" defTabSz="914180" rtl="0" eaLnBrk="1" fontAlgn="ctr" latinLnBrk="0" hangingPunct="1"/>
                      <a:r>
                        <a:rPr lang="en-US" sz="1400" b="1" u="none" strike="noStrike">
                          <a:solidFill>
                            <a:srgbClr val="007897"/>
                          </a:solidFill>
                          <a:latin typeface="Segoe UI" panose="020B0502040204020203" pitchFamily="34" charset="0"/>
                          <a:ea typeface="Segoe UI" panose="020B0502040204020203" pitchFamily="34" charset="0"/>
                          <a:cs typeface="Segoe UI" panose="020B0502040204020203" pitchFamily="34" charset="0"/>
                        </a:rPr>
                        <a:t>TOTAL</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algn="ctr" defTabSz="914180" rtl="0" eaLnBrk="1" fontAlgn="ctr" latinLnBrk="0" hangingPunct="1"/>
                      <a:r>
                        <a:rPr lang="en-US" sz="1400" b="1" u="none" strike="noStrike">
                          <a:solidFill>
                            <a:srgbClr val="007897"/>
                          </a:solidFill>
                          <a:latin typeface="Segoe UI" panose="020B0502040204020203" pitchFamily="34" charset="0"/>
                          <a:ea typeface="Segoe UI" panose="020B0502040204020203" pitchFamily="34" charset="0"/>
                          <a:cs typeface="Segoe UI" panose="020B0502040204020203" pitchFamily="34" charset="0"/>
                        </a:rPr>
                        <a:t>Industrial complexes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algn="ctr" defTabSz="914180" rtl="0" eaLnBrk="1" fontAlgn="ctr" latinLnBrk="0" hangingPunct="1"/>
                      <a:r>
                        <a:rPr lang="en-US" sz="1400" b="1" u="none" strike="noStrike">
                          <a:solidFill>
                            <a:srgbClr val="007897"/>
                          </a:solidFill>
                          <a:latin typeface="Segoe UI" panose="020B0502040204020203" pitchFamily="34" charset="0"/>
                          <a:ea typeface="Segoe UI" panose="020B0502040204020203" pitchFamily="34" charset="0"/>
                          <a:cs typeface="Segoe UI" panose="020B0502040204020203" pitchFamily="34" charset="0"/>
                        </a:rPr>
                        <a:t>Technoparks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algn="ctr" defTabSz="914180" rtl="0" eaLnBrk="1" fontAlgn="ctr" latinLnBrk="0" hangingPunct="1"/>
                      <a:r>
                        <a:rPr lang="en-US" sz="1400" b="1" u="none" strike="noStrike">
                          <a:solidFill>
                            <a:srgbClr val="007897"/>
                          </a:solidFill>
                          <a:latin typeface="Segoe UI" panose="020B0502040204020203" pitchFamily="34" charset="0"/>
                          <a:ea typeface="Segoe UI" panose="020B0502040204020203" pitchFamily="34" charset="0"/>
                          <a:cs typeface="Segoe UI" panose="020B0502040204020203" pitchFamily="34" charset="0"/>
                        </a:rPr>
                        <a:t>Anchor residents </a:t>
                      </a:r>
                    </a:p>
                  </a:txBody>
                  <a:tcPr marL="0" marR="0" marT="0" marB="0" anchor="ctr">
                    <a:lnL w="19050"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03175">
                <a:tc>
                  <a:txBody>
                    <a:bodyPr/>
                    <a:lstStyle/>
                    <a:p>
                      <a:pPr marL="176213" indent="0" algn="l" fontAlgn="b"/>
                      <a:r>
                        <a:rPr lang="en-US" sz="1400" b="1" i="0" u="none" strike="noStrike" dirty="0">
                          <a:solidFill>
                            <a:srgbClr val="A62341"/>
                          </a:solidFill>
                          <a:latin typeface="Segoe UI" panose="020B0502040204020203" pitchFamily="34" charset="0"/>
                          <a:ea typeface="Segoe UI" panose="020B0502040204020203" pitchFamily="34" charset="0"/>
                          <a:cs typeface="Segoe UI" panose="020B0502040204020203" pitchFamily="34" charset="0"/>
                        </a:rPr>
                        <a:t>Companies</a:t>
                      </a:r>
                    </a:p>
                  </a:txBody>
                  <a:tcPr marL="5561" marR="5561" marT="4518"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2800" b="1" i="0" u="none" strike="noStrike">
                          <a:solidFill>
                            <a:srgbClr val="A91633"/>
                          </a:solidFill>
                          <a:latin typeface="Segoe UI" panose="020B0502040204020203" pitchFamily="34" charset="0"/>
                          <a:ea typeface="Segoe UI" panose="020B0502040204020203" pitchFamily="34" charset="0"/>
                          <a:cs typeface="Segoe UI" panose="020B0502040204020203" pitchFamily="34" charset="0"/>
                        </a:rPr>
                        <a:t>85</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2400" b="1" i="0" u="none" strike="noStrike">
                          <a:solidFill>
                            <a:srgbClr val="A91633"/>
                          </a:solidFill>
                          <a:latin typeface="Segoe UI" panose="020B0502040204020203" pitchFamily="34" charset="0"/>
                          <a:ea typeface="Segoe UI" panose="020B0502040204020203" pitchFamily="34" charset="0"/>
                          <a:cs typeface="Segoe UI" panose="020B0502040204020203" pitchFamily="34" charset="0"/>
                        </a:rPr>
                        <a:t>44</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2400" b="1" i="0" u="none" strike="noStrike">
                          <a:solidFill>
                            <a:srgbClr val="A91633"/>
                          </a:solidFill>
                          <a:latin typeface="Segoe UI" panose="020B0502040204020203" pitchFamily="34" charset="0"/>
                          <a:ea typeface="Segoe UI" panose="020B0502040204020203" pitchFamily="34" charset="0"/>
                          <a:cs typeface="Segoe UI" panose="020B0502040204020203" pitchFamily="34" charset="0"/>
                        </a:rPr>
                        <a:t>34</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2400" b="1" i="0" u="none" strike="noStrike">
                          <a:solidFill>
                            <a:srgbClr val="A91633"/>
                          </a:solidFill>
                          <a:latin typeface="Segoe UI" panose="020B0502040204020203" pitchFamily="34" charset="0"/>
                          <a:ea typeface="Segoe UI" panose="020B0502040204020203" pitchFamily="34" charset="0"/>
                          <a:cs typeface="Segoe UI" panose="020B0502040204020203" pitchFamily="34" charset="0"/>
                        </a:rPr>
                        <a:t>7</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96334">
                <a:tc>
                  <a:txBody>
                    <a:bodyPr/>
                    <a:lstStyle/>
                    <a:p>
                      <a:pPr marL="176213" indent="0" algn="l" fontAlgn="b"/>
                      <a:r>
                        <a:rPr lang="en-US" sz="1200" b="1"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Investment,* </a:t>
                      </a:r>
                    </a:p>
                    <a:p>
                      <a:pPr marL="176213" indent="0" algn="l" fontAlgn="b"/>
                      <a:r>
                        <a:rPr lang="en-US" sz="1200"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i="0" u="none" strike="noStrike"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bn</a:t>
                      </a:r>
                      <a:endParaRPr lang="en-US" sz="1200"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72000" algn="ctr" fontAlgn="b"/>
                      <a:r>
                        <a:rPr lang="en-US" sz="160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87.9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30.9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51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6</a:t>
                      </a:r>
                    </a:p>
                  </a:txBody>
                  <a:tcPr marL="0" marR="0" marT="0" marB="0" anchor="ctr">
                    <a:lnL w="19050"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99417">
                <a:tc>
                  <a:txBody>
                    <a:bodyPr/>
                    <a:lstStyle/>
                    <a:p>
                      <a:pPr marL="177800" indent="0" algn="l" fontAlgn="b">
                        <a:tabLst>
                          <a:tab pos="177800" algn="l"/>
                        </a:tabLst>
                      </a:pPr>
                      <a:r>
                        <a:rPr lang="en-US" sz="120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Revenue,</a:t>
                      </a:r>
                      <a:r>
                        <a:rPr lang="en-US" sz="120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 bn</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160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345.7</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237.3</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84.1</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24.3</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1928">
                <a:tc>
                  <a:txBody>
                    <a:bodyPr/>
                    <a:lstStyle/>
                    <a:p>
                      <a:pPr marL="176213" indent="0" algn="l" fontAlgn="b"/>
                      <a:r>
                        <a:rPr lang="en-US" sz="1200" b="1"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Jobs,*</a:t>
                      </a:r>
                    </a:p>
                    <a:p>
                      <a:pPr marL="176213" indent="0" algn="l" fontAlgn="b"/>
                      <a:r>
                        <a:rPr lang="en-US" sz="1200" i="0" u="none" strike="noStrike"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thous</a:t>
                      </a:r>
                      <a:r>
                        <a:rPr lang="en-US" sz="1200"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people</a:t>
                      </a:r>
                    </a:p>
                  </a:txBody>
                  <a:tcPr marL="0" marR="0" marT="0" marB="0" anchor="ctr">
                    <a:lnL w="28575"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72000" algn="ctr" fontAlgn="b"/>
                      <a:r>
                        <a:rPr lang="en-US" sz="1600" b="1"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103.5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49.8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72000" algn="ctr" fontAlgn="b"/>
                      <a:r>
                        <a:rPr lang="en-US" sz="1400" b="0"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49.9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72000" algn="ctr" fontAlgn="b"/>
                      <a:r>
                        <a:rPr lang="en-US" sz="1400" b="0" i="0" u="none" strike="noStrike"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3.8</a:t>
                      </a:r>
                    </a:p>
                  </a:txBody>
                  <a:tcPr marL="0" marR="0" marT="0" marB="0" anchor="ctr">
                    <a:lnL w="19050"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446856" y="4357142"/>
            <a:ext cx="6644158" cy="230832"/>
          </a:xfrm>
          <a:prstGeom prst="rect">
            <a:avLst/>
          </a:prstGeom>
        </p:spPr>
        <p:txBody>
          <a:bodyPr wrap="square">
            <a:spAutoFit/>
          </a:bodyPr>
          <a:lstStyle/>
          <a:p>
            <a:r>
              <a:rPr lang="en-US" sz="900">
                <a:solidFill>
                  <a:schemeClr val="tx1">
                    <a:lumMod val="65000"/>
                    <a:lumOff val="35000"/>
                  </a:schemeClr>
                </a:solidFill>
                <a:latin typeface="Segoe UI" pitchFamily="34" charset="0"/>
                <a:ea typeface="Segoe UI" pitchFamily="34" charset="0"/>
                <a:cs typeface="Segoe UI" pitchFamily="34" charset="0"/>
              </a:rPr>
              <a:t>* for the last 5 years </a:t>
            </a:r>
          </a:p>
        </p:txBody>
      </p:sp>
    </p:spTree>
    <p:extLst>
      <p:ext uri="{BB962C8B-B14F-4D97-AF65-F5344CB8AC3E}">
        <p14:creationId xmlns:p14="http://schemas.microsoft.com/office/powerpoint/2010/main" val="361145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dirty="0"/>
              <a:t>Project Financial Support: Subsidies</a:t>
            </a:r>
          </a:p>
        </p:txBody>
      </p:sp>
      <p:graphicFrame>
        <p:nvGraphicFramePr>
          <p:cNvPr id="4" name="Таблица 3"/>
          <p:cNvGraphicFramePr>
            <a:graphicFrameLocks noGrp="1"/>
          </p:cNvGraphicFramePr>
          <p:nvPr>
            <p:extLst>
              <p:ext uri="{D42A27DB-BD31-4B8C-83A1-F6EECF244321}">
                <p14:modId xmlns:p14="http://schemas.microsoft.com/office/powerpoint/2010/main" val="122180680"/>
              </p:ext>
            </p:extLst>
          </p:nvPr>
        </p:nvGraphicFramePr>
        <p:xfrm>
          <a:off x="525049" y="1161102"/>
          <a:ext cx="8602660" cy="2715176"/>
        </p:xfrm>
        <a:graphic>
          <a:graphicData uri="http://schemas.openxmlformats.org/drawingml/2006/table">
            <a:tbl>
              <a:tblPr firstRow="1" bandRow="1">
                <a:tableStyleId>{5C22544A-7EE6-4342-B048-85BDC9FD1C3A}</a:tableStyleId>
              </a:tblPr>
              <a:tblGrid>
                <a:gridCol w="491668">
                  <a:extLst>
                    <a:ext uri="{9D8B030D-6E8A-4147-A177-3AD203B41FA5}">
                      <a16:colId xmlns:a16="http://schemas.microsoft.com/office/drawing/2014/main" val="20002"/>
                    </a:ext>
                  </a:extLst>
                </a:gridCol>
                <a:gridCol w="515866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504056">
                <a:tc>
                  <a:txBody>
                    <a:bodyPr/>
                    <a:lstStyle/>
                    <a:p>
                      <a:pPr marL="0" marR="0" indent="0" algn="ctr"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r>
                        <a:rPr lang="en-US" sz="1300" b="1" dirty="0">
                          <a:solidFill>
                            <a:srgbClr val="007EA7"/>
                          </a:solidFill>
                          <a:latin typeface="Segoe UI" panose="020B0502040204020203" pitchFamily="34" charset="0"/>
                          <a:ea typeface="Segoe UI" panose="020B0502040204020203" pitchFamily="34" charset="0"/>
                          <a:cs typeface="Segoe UI" panose="020B0502040204020203" pitchFamily="34" charset="0"/>
                        </a:rPr>
                        <a:t>C&amp;A</a:t>
                      </a:r>
                    </a:p>
                  </a:txBody>
                  <a:tcPr marL="156000" marR="99060" marT="60960" marB="60960" vert="vert27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r>
                        <a:rPr lang="en-US" sz="14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Interest on loans, construction and assembly work</a:t>
                      </a:r>
                    </a:p>
                  </a:txBody>
                  <a:tcPr marL="156000" marR="9906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7313" marR="0" indent="0" algn="l" defTabSz="779252" rtl="0" eaLnBrk="1" fontAlgn="auto" latinLnBrk="0" hangingPunct="1">
                        <a:lnSpc>
                          <a:spcPts val="2300"/>
                        </a:lnSpc>
                        <a:spcBef>
                          <a:spcPts val="0"/>
                        </a:spcBef>
                        <a:spcAft>
                          <a:spcPts val="0"/>
                        </a:spcAft>
                        <a:buClrTx/>
                        <a:buSzTx/>
                        <a:buFontTx/>
                        <a:buNone/>
                        <a:tabLst/>
                        <a:defRPr/>
                      </a:pPr>
                      <a:r>
                        <a:rPr lang="en-US">
                          <a:latin typeface="Segoe UI" panose="020B0502040204020203" pitchFamily="34" charset="0"/>
                          <a:ea typeface="Segoe UI" panose="020B0502040204020203" pitchFamily="34" charset="0"/>
                          <a:cs typeface="Segoe UI" panose="020B0502040204020203" pitchFamily="34" charset="0"/>
                        </a:rPr>
                        <a:t>up to ₽ </a:t>
                      </a:r>
                      <a:r>
                        <a:rPr lang="en-US" b="1">
                          <a:latin typeface="Segoe UI" panose="020B0502040204020203" pitchFamily="34" charset="0"/>
                          <a:ea typeface="Segoe UI" panose="020B0502040204020203" pitchFamily="34" charset="0"/>
                          <a:cs typeface="Segoe UI" panose="020B0502040204020203" pitchFamily="34" charset="0"/>
                        </a:rPr>
                        <a:t>300</a:t>
                      </a:r>
                      <a:r>
                        <a:rPr lang="en-US">
                          <a:latin typeface="Segoe UI" panose="020B0502040204020203" pitchFamily="34" charset="0"/>
                          <a:ea typeface="Segoe UI" panose="020B0502040204020203" pitchFamily="34" charset="0"/>
                          <a:cs typeface="Segoe UI" panose="020B0502040204020203" pitchFamily="34" charset="0"/>
                        </a:rPr>
                        <a:t> m a year </a:t>
                      </a:r>
                    </a:p>
                  </a:txBody>
                  <a:tcPr marL="273000" marR="99060" marT="60960" marB="6096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17992">
                <a:tc rowSpan="2">
                  <a:txBody>
                    <a:bodyPr/>
                    <a:lstStyle/>
                    <a:p>
                      <a:pPr algn="ctr">
                        <a:lnSpc>
                          <a:spcPct val="100000"/>
                        </a:lnSpc>
                      </a:pPr>
                      <a:r>
                        <a:rPr lang="en-US" sz="1400" b="1">
                          <a:solidFill>
                            <a:srgbClr val="007EA7"/>
                          </a:solidFill>
                          <a:latin typeface="Segoe UI" panose="020B0502040204020203" pitchFamily="34" charset="0"/>
                          <a:ea typeface="Segoe UI" panose="020B0502040204020203" pitchFamily="34" charset="0"/>
                          <a:cs typeface="Segoe UI" panose="020B0502040204020203" pitchFamily="34" charset="0"/>
                        </a:rPr>
                        <a:t>Equipment</a:t>
                      </a:r>
                    </a:p>
                  </a:txBody>
                  <a:tcPr marL="156000" marR="99060" marT="60960" marB="6096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Interest on loans to purchase certain types of equipment </a:t>
                      </a:r>
                    </a:p>
                  </a:txBody>
                  <a:tcPr marL="156000" marR="9906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87313" marR="0" indent="0" algn="l" defTabSz="779252" rtl="0" eaLnBrk="1" fontAlgn="auto" latinLnBrk="0" hangingPunct="1">
                        <a:lnSpc>
                          <a:spcPts val="2300"/>
                        </a:lnSpc>
                        <a:spcBef>
                          <a:spcPts val="0"/>
                        </a:spcBef>
                        <a:spcAft>
                          <a:spcPts val="0"/>
                        </a:spcAft>
                        <a:buClrTx/>
                        <a:buSzTx/>
                        <a:buFontTx/>
                        <a:buNone/>
                        <a:tabLst/>
                        <a:defRPr/>
                      </a:pPr>
                      <a:r>
                        <a:rPr lang="en-US" dirty="0">
                          <a:latin typeface="Segoe UI" panose="020B0502040204020203" pitchFamily="34" charset="0"/>
                          <a:ea typeface="Segoe UI" panose="020B0502040204020203" pitchFamily="34" charset="0"/>
                          <a:cs typeface="Segoe UI" panose="020B0502040204020203" pitchFamily="34" charset="0"/>
                        </a:rPr>
                        <a:t>up to </a:t>
                      </a:r>
                      <a:r>
                        <a:rPr lang="en-US" sz="1800" b="0"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a:t>
                      </a:r>
                      <a:r>
                        <a:rPr lang="en-US" dirty="0">
                          <a:latin typeface="Segoe UI" panose="020B0502040204020203" pitchFamily="34" charset="0"/>
                          <a:ea typeface="Segoe UI" panose="020B0502040204020203" pitchFamily="34" charset="0"/>
                          <a:cs typeface="Segoe UI" panose="020B0502040204020203" pitchFamily="34" charset="0"/>
                        </a:rPr>
                        <a:t> </a:t>
                      </a:r>
                      <a:r>
                        <a:rPr lang="en-US" sz="2400" b="1"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200</a:t>
                      </a:r>
                      <a:r>
                        <a:rPr lang="en-US" dirty="0">
                          <a:latin typeface="Segoe UI" panose="020B0502040204020203" pitchFamily="34" charset="0"/>
                          <a:ea typeface="Segoe UI" panose="020B0502040204020203" pitchFamily="34" charset="0"/>
                          <a:cs typeface="Segoe UI" panose="020B0502040204020203" pitchFamily="34" charset="0"/>
                        </a:rPr>
                        <a:t> </a:t>
                      </a:r>
                      <a:r>
                        <a:rPr lang="en-US" sz="1800" b="0"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m a year</a:t>
                      </a:r>
                    </a:p>
                  </a:txBody>
                  <a:tcPr marL="273000" marR="99060" marT="60960" marB="609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792088">
                <a:tc vMerge="1">
                  <a:txBody>
                    <a:bodyPr/>
                    <a:lstStyle/>
                    <a:p>
                      <a:pPr marL="0" marR="0" indent="0" algn="l" defTabSz="779252" rtl="0" eaLnBrk="1" fontAlgn="auto" latinLnBrk="0" hangingPunct="1">
                        <a:lnSpc>
                          <a:spcPts val="1700"/>
                        </a:lnSpc>
                        <a:spcBef>
                          <a:spcPts val="0"/>
                        </a:spcBef>
                        <a:spcAft>
                          <a:spcPts val="0"/>
                        </a:spcAft>
                        <a:buClr>
                          <a:srgbClr val="007897"/>
                        </a:buClr>
                        <a:buSzPct val="120000"/>
                        <a:buFont typeface="Wingdings" panose="05000000000000000000" pitchFamily="2" charset="2"/>
                        <a:buNone/>
                        <a:tabLst/>
                        <a:defRPr/>
                      </a:pPr>
                      <a:endParaRPr lang="ru-RU" sz="1600" b="0" kern="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txBody>
                  <a:tcPr marL="156000" marR="99060" marT="60960" marB="60960" vert="vert27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779252" rtl="0" eaLnBrk="1" fontAlgn="auto" latinLnBrk="0" hangingPunct="1">
                        <a:lnSpc>
                          <a:spcPts val="1700"/>
                        </a:lnSpc>
                        <a:spcBef>
                          <a:spcPts val="0"/>
                        </a:spcBef>
                        <a:spcAft>
                          <a:spcPts val="0"/>
                        </a:spcAft>
                        <a:buClr>
                          <a:srgbClr val="007897"/>
                        </a:buClr>
                        <a:buSzPct val="120000"/>
                        <a:buFont typeface="Wingdings" panose="05000000000000000000" pitchFamily="2" charset="2"/>
                        <a:buNone/>
                        <a:tabLst/>
                        <a:defRPr/>
                      </a:pPr>
                      <a:r>
                        <a:rPr lang="en-US" sz="14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Interest under financial lease contracts</a:t>
                      </a:r>
                    </a:p>
                  </a:txBody>
                  <a:tcPr marL="156000" marR="9906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87313" marR="0" indent="0" algn="l" defTabSz="779252" rtl="0" eaLnBrk="1" fontAlgn="auto" latinLnBrk="0" hangingPunct="1">
                        <a:lnSpc>
                          <a:spcPts val="2300"/>
                        </a:lnSpc>
                        <a:spcBef>
                          <a:spcPts val="0"/>
                        </a:spcBef>
                        <a:spcAft>
                          <a:spcPts val="0"/>
                        </a:spcAft>
                        <a:buClrTx/>
                        <a:buSzTx/>
                        <a:buFontTx/>
                        <a:buNone/>
                        <a:tabLst/>
                        <a:defRPr/>
                      </a:pPr>
                      <a:r>
                        <a:rPr lang="en-US" dirty="0">
                          <a:latin typeface="Segoe UI" panose="020B0502040204020203" pitchFamily="34" charset="0"/>
                          <a:ea typeface="Segoe UI" panose="020B0502040204020203" pitchFamily="34" charset="0"/>
                          <a:cs typeface="Segoe UI" panose="020B0502040204020203" pitchFamily="34" charset="0"/>
                        </a:rPr>
                        <a:t>up to </a:t>
                      </a:r>
                      <a:r>
                        <a:rPr lang="en-US" sz="1800" b="0"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a:t>
                      </a:r>
                      <a:r>
                        <a:rPr lang="en-US" dirty="0">
                          <a:latin typeface="Segoe UI" panose="020B0502040204020203" pitchFamily="34" charset="0"/>
                          <a:ea typeface="Segoe UI" panose="020B0502040204020203" pitchFamily="34" charset="0"/>
                          <a:cs typeface="Segoe UI" panose="020B0502040204020203" pitchFamily="34" charset="0"/>
                        </a:rPr>
                        <a:t> </a:t>
                      </a:r>
                      <a:r>
                        <a:rPr lang="en-US" sz="2400" b="1"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100</a:t>
                      </a:r>
                      <a:r>
                        <a:rPr lang="en-US" dirty="0">
                          <a:latin typeface="Segoe UI" panose="020B0502040204020203" pitchFamily="34" charset="0"/>
                          <a:ea typeface="Segoe UI" panose="020B0502040204020203" pitchFamily="34" charset="0"/>
                          <a:cs typeface="Segoe UI" panose="020B0502040204020203" pitchFamily="34" charset="0"/>
                        </a:rPr>
                        <a:t> </a:t>
                      </a:r>
                      <a:r>
                        <a:rPr lang="en-US" sz="1800" b="0"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m a year</a:t>
                      </a:r>
                    </a:p>
                  </a:txBody>
                  <a:tcPr marL="273000" marR="99060" marT="60960" marB="6096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71146">
                <a:tc>
                  <a:txBody>
                    <a:bodyPr/>
                    <a:lstStyle/>
                    <a:p>
                      <a:pPr marL="0" marR="0" indent="0" algn="ctr"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r>
                        <a:rPr lang="en-US" sz="1000" b="1" dirty="0">
                          <a:solidFill>
                            <a:srgbClr val="007EA7"/>
                          </a:solidFill>
                          <a:latin typeface="Segoe UI" panose="020B0502040204020203" pitchFamily="34" charset="0"/>
                          <a:ea typeface="Segoe UI" panose="020B0502040204020203" pitchFamily="34" charset="0"/>
                          <a:cs typeface="Segoe UI" panose="020B0502040204020203" pitchFamily="34" charset="0"/>
                        </a:rPr>
                        <a:t>Networks</a:t>
                      </a:r>
                      <a:endParaRPr lang="en-US" sz="1300" b="1" dirty="0">
                        <a:solidFill>
                          <a:srgbClr val="007EA7"/>
                        </a:solidFill>
                        <a:latin typeface="Segoe UI" panose="020B0502040204020203" pitchFamily="34" charset="0"/>
                        <a:ea typeface="Segoe UI" panose="020B0502040204020203" pitchFamily="34" charset="0"/>
                        <a:cs typeface="Segoe UI" panose="020B0502040204020203" pitchFamily="34" charset="0"/>
                      </a:endParaRPr>
                    </a:p>
                  </a:txBody>
                  <a:tcPr marL="156000" marR="99060" marT="60960" marB="6096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779252" rtl="0" eaLnBrk="1" fontAlgn="auto" latinLnBrk="0" hangingPunct="1">
                        <a:lnSpc>
                          <a:spcPts val="1700"/>
                        </a:lnSpc>
                        <a:spcBef>
                          <a:spcPts val="0"/>
                        </a:spcBef>
                        <a:spcAft>
                          <a:spcPts val="0"/>
                        </a:spcAft>
                        <a:buClr>
                          <a:srgbClr val="007897"/>
                        </a:buClr>
                        <a:buSzPct val="120000"/>
                        <a:buFont typeface="Wingdings" panose="05000000000000000000" pitchFamily="2" charset="2"/>
                        <a:buNone/>
                        <a:tabLst/>
                        <a:defRPr/>
                      </a:pPr>
                      <a:r>
                        <a:rPr lang="en-US" sz="14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Utility connection</a:t>
                      </a:r>
                    </a:p>
                  </a:txBody>
                  <a:tcPr marL="156000" marR="9906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87313" marR="0" indent="0" algn="l" defTabSz="779252" rtl="0" eaLnBrk="1" fontAlgn="auto" latinLnBrk="0" hangingPunct="1">
                        <a:lnSpc>
                          <a:spcPct val="100000"/>
                        </a:lnSpc>
                        <a:spcBef>
                          <a:spcPts val="0"/>
                        </a:spcBef>
                        <a:spcAft>
                          <a:spcPts val="0"/>
                        </a:spcAft>
                        <a:buClrTx/>
                        <a:buSzTx/>
                        <a:buFontTx/>
                        <a:buNone/>
                        <a:tabLst/>
                        <a:defRPr/>
                      </a:pPr>
                      <a:r>
                        <a:rPr lang="en-US" sz="2400" b="1" dirty="0">
                          <a:solidFill>
                            <a:srgbClr val="A91633"/>
                          </a:solidFill>
                          <a:latin typeface="Segoe UI" panose="020B0502040204020203" pitchFamily="34" charset="0"/>
                          <a:ea typeface="Segoe UI" panose="020B0502040204020203" pitchFamily="34" charset="0"/>
                          <a:cs typeface="Segoe UI" panose="020B0502040204020203" pitchFamily="34" charset="0"/>
                        </a:rPr>
                        <a:t>50%</a:t>
                      </a:r>
                      <a:r>
                        <a:rPr lang="en-US"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p>
                    <a:p>
                      <a:pPr marL="87313" marR="0" indent="0" algn="l" defTabSz="779252" rtl="0" eaLnBrk="1" fontAlgn="auto" latinLnBrk="0" hangingPunct="1">
                        <a:lnSpc>
                          <a:spcPct val="100000"/>
                        </a:lnSpc>
                        <a:spcBef>
                          <a:spcPts val="0"/>
                        </a:spcBef>
                        <a:spcAft>
                          <a:spcPts val="0"/>
                        </a:spcAft>
                        <a:buClrTx/>
                        <a:buSzTx/>
                        <a:buFontTx/>
                        <a:buNone/>
                        <a:tabLst/>
                        <a:defRPr/>
                      </a:pPr>
                      <a:r>
                        <a:rPr lang="en-US" sz="1400" b="0" dirty="0">
                          <a:latin typeface="Segoe UI" panose="020B0502040204020203" pitchFamily="34" charset="0"/>
                          <a:ea typeface="Segoe UI" panose="020B0502040204020203" pitchFamily="34" charset="0"/>
                          <a:cs typeface="Segoe UI" panose="020B0502040204020203" pitchFamily="34" charset="0"/>
                        </a:rPr>
                        <a:t>(no more </a:t>
                      </a:r>
                      <a:r>
                        <a:rPr lang="en-US" sz="14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than</a:t>
                      </a:r>
                      <a:r>
                        <a:rPr lang="en-US" sz="1400" b="0" dirty="0">
                          <a:solidFill>
                            <a:srgbClr val="A91633"/>
                          </a:solidFill>
                          <a:latin typeface="Segoe UI" panose="020B0502040204020203" pitchFamily="34" charset="0"/>
                          <a:ea typeface="Segoe UI" panose="020B0502040204020203" pitchFamily="34" charset="0"/>
                          <a:cs typeface="Segoe UI" panose="020B0502040204020203" pitchFamily="34" charset="0"/>
                        </a:rPr>
                        <a:t> ₽ 100 m</a:t>
                      </a:r>
                      <a:r>
                        <a:rPr lang="en-US" sz="1400" b="0" dirty="0">
                          <a:latin typeface="Segoe UI" panose="020B0502040204020203" pitchFamily="34" charset="0"/>
                          <a:ea typeface="Segoe UI" panose="020B0502040204020203" pitchFamily="34" charset="0"/>
                          <a:cs typeface="Segoe UI" panose="020B0502040204020203" pitchFamily="34" charset="0"/>
                        </a:rPr>
                        <a:t>) </a:t>
                      </a:r>
                    </a:p>
                  </a:txBody>
                  <a:tcPr marL="273000" marR="99060" marT="60960" marB="609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5" name="Равнобедренный треугольник 4"/>
          <p:cNvSpPr/>
          <p:nvPr/>
        </p:nvSpPr>
        <p:spPr>
          <a:xfrm rot="5400000">
            <a:off x="6059614" y="1326669"/>
            <a:ext cx="415432" cy="202523"/>
          </a:xfrm>
          <a:prstGeom prst="triangle">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sz="1600"/>
          </a:p>
        </p:txBody>
      </p:sp>
      <p:sp>
        <p:nvSpPr>
          <p:cNvPr id="6" name="Прямоугольник 5"/>
          <p:cNvSpPr/>
          <p:nvPr/>
        </p:nvSpPr>
        <p:spPr>
          <a:xfrm>
            <a:off x="525049" y="4011910"/>
            <a:ext cx="7215304" cy="523220"/>
          </a:xfrm>
          <a:prstGeom prst="rect">
            <a:avLst/>
          </a:prstGeom>
        </p:spPr>
        <p:txBody>
          <a:bodyPr wrap="square">
            <a:spAutoFit/>
          </a:bodyPr>
          <a:lstStyle/>
          <a:p>
            <a:r>
              <a:rPr lang="en-US" sz="1400" b="1" dirty="0">
                <a:solidFill>
                  <a:srgbClr val="007EA7"/>
                </a:solidFill>
                <a:latin typeface="Segoe UI" panose="020B0502040204020203" pitchFamily="34" charset="0"/>
                <a:ea typeface="Segoe UI" panose="020B0502040204020203" pitchFamily="34" charset="0"/>
                <a:cs typeface="Segoe UI" panose="020B0502040204020203" pitchFamily="34" charset="0"/>
              </a:rPr>
              <a:t>Focus:  </a:t>
            </a:r>
            <a:r>
              <a:rPr lang="en-US" sz="1400" dirty="0" err="1">
                <a:solidFill>
                  <a:srgbClr val="007897"/>
                </a:solidFill>
                <a:latin typeface="Segoe UI" panose="020B0502040204020203" pitchFamily="34" charset="0"/>
                <a:ea typeface="Segoe UI" panose="020B0502040204020203" pitchFamily="34" charset="0"/>
                <a:cs typeface="Segoe UI" panose="020B0502040204020203" pitchFamily="34" charset="0"/>
              </a:rPr>
              <a:t>Technopark</a:t>
            </a:r>
            <a:r>
              <a:rPr lang="en-US" sz="1400" dirty="0">
                <a:solidFill>
                  <a:srgbClr val="007897"/>
                </a:solidFill>
                <a:latin typeface="Segoe UI" panose="020B0502040204020203" pitchFamily="34" charset="0"/>
                <a:ea typeface="Segoe UI" panose="020B0502040204020203" pitchFamily="34" charset="0"/>
                <a:cs typeface="Segoe UI" panose="020B0502040204020203" pitchFamily="34" charset="0"/>
              </a:rPr>
              <a:t>  and SEZ residents, IPP status holders, export-oriented companies, etc. </a:t>
            </a:r>
          </a:p>
        </p:txBody>
      </p:sp>
      <p:sp>
        <p:nvSpPr>
          <p:cNvPr id="8" name="Равнобедренный треугольник 7"/>
          <p:cNvSpPr/>
          <p:nvPr/>
        </p:nvSpPr>
        <p:spPr>
          <a:xfrm rot="5400000">
            <a:off x="6059614" y="1958126"/>
            <a:ext cx="415432" cy="202523"/>
          </a:xfrm>
          <a:prstGeom prst="triangle">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9" name="Равнобедренный треугольник 8"/>
          <p:cNvSpPr/>
          <p:nvPr/>
        </p:nvSpPr>
        <p:spPr>
          <a:xfrm rot="5400000">
            <a:off x="6059614" y="2678207"/>
            <a:ext cx="415432" cy="202523"/>
          </a:xfrm>
          <a:prstGeom prst="triangle">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10" name="Равнобедренный треугольник 9"/>
          <p:cNvSpPr/>
          <p:nvPr/>
        </p:nvSpPr>
        <p:spPr>
          <a:xfrm rot="5400000">
            <a:off x="6059614" y="3389559"/>
            <a:ext cx="415432" cy="202523"/>
          </a:xfrm>
          <a:prstGeom prst="triangle">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11" name="Прямоугольник 10">
            <a:extLst>
              <a:ext uri="{FF2B5EF4-FFF2-40B4-BE49-F238E27FC236}">
                <a16:creationId xmlns:a16="http://schemas.microsoft.com/office/drawing/2014/main" id="{65168ABC-D600-450E-94B0-34B30C117467}"/>
              </a:ext>
            </a:extLst>
          </p:cNvPr>
          <p:cNvSpPr/>
          <p:nvPr/>
        </p:nvSpPr>
        <p:spPr>
          <a:xfrm>
            <a:off x="525049" y="4526999"/>
            <a:ext cx="8280920" cy="276999"/>
          </a:xfrm>
          <a:prstGeom prst="rect">
            <a:avLst/>
          </a:prstGeom>
        </p:spPr>
        <p:txBody>
          <a:bodyPr wrap="square">
            <a:spAutoFit/>
          </a:bodyPr>
          <a:lstStyle/>
          <a:p>
            <a:r>
              <a:rPr lang="en-US" sz="1200" b="1"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For reference:</a:t>
            </a:r>
            <a:r>
              <a:rPr lang="en-US" sz="1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i="1" dirty="0">
                <a:solidFill>
                  <a:srgbClr val="A62341"/>
                </a:solidFill>
                <a:latin typeface="Segoe UI" panose="020B0502040204020203" pitchFamily="34" charset="0"/>
                <a:ea typeface="Segoe UI" panose="020B0502040204020203" pitchFamily="34" charset="0"/>
                <a:cs typeface="Segoe UI" panose="020B0502040204020203" pitchFamily="34" charset="0"/>
              </a:rPr>
              <a:t>₽</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i="1" dirty="0">
                <a:solidFill>
                  <a:srgbClr val="A62341"/>
                </a:solidFill>
                <a:latin typeface="Segoe UI" panose="020B0502040204020203" pitchFamily="34" charset="0"/>
                <a:ea typeface="Segoe UI" panose="020B0502040204020203" pitchFamily="34" charset="0"/>
                <a:cs typeface="Segoe UI" panose="020B0502040204020203" pitchFamily="34" charset="0"/>
              </a:rPr>
              <a:t>398 m </a:t>
            </a:r>
            <a:r>
              <a:rPr lang="en-US" sz="1200" dirty="0">
                <a:latin typeface="Segoe UI" panose="020B0502040204020203" pitchFamily="34" charset="0"/>
                <a:ea typeface="Segoe UI" panose="020B0502040204020203" pitchFamily="34" charset="0"/>
                <a:cs typeface="Segoe UI" panose="020B0502040204020203" pitchFamily="34" charset="0"/>
              </a:rPr>
              <a:t>of subsidies were provided in 2018 for equipment purchase </a:t>
            </a:r>
            <a:r>
              <a:rPr lang="en-US" sz="1200" i="1"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67705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a:t>Additional Support for Investors</a:t>
            </a:r>
          </a:p>
        </p:txBody>
      </p:sp>
      <p:graphicFrame>
        <p:nvGraphicFramePr>
          <p:cNvPr id="4" name="Таблица 3"/>
          <p:cNvGraphicFramePr>
            <a:graphicFrameLocks noGrp="1"/>
          </p:cNvGraphicFramePr>
          <p:nvPr>
            <p:extLst>
              <p:ext uri="{D42A27DB-BD31-4B8C-83A1-F6EECF244321}">
                <p14:modId xmlns:p14="http://schemas.microsoft.com/office/powerpoint/2010/main" val="2790845549"/>
              </p:ext>
            </p:extLst>
          </p:nvPr>
        </p:nvGraphicFramePr>
        <p:xfrm>
          <a:off x="467544" y="1627809"/>
          <a:ext cx="8496944" cy="747469"/>
        </p:xfrm>
        <a:graphic>
          <a:graphicData uri="http://schemas.openxmlformats.org/drawingml/2006/table">
            <a:tbl>
              <a:tblPr firstRow="1" bandRow="1">
                <a:tableStyleId>{5C22544A-7EE6-4342-B048-85BDC9FD1C3A}</a:tableStyleId>
              </a:tblPr>
              <a:tblGrid>
                <a:gridCol w="4551934">
                  <a:extLst>
                    <a:ext uri="{9D8B030D-6E8A-4147-A177-3AD203B41FA5}">
                      <a16:colId xmlns:a16="http://schemas.microsoft.com/office/drawing/2014/main" val="20000"/>
                    </a:ext>
                  </a:extLst>
                </a:gridCol>
                <a:gridCol w="3945010">
                  <a:extLst>
                    <a:ext uri="{9D8B030D-6E8A-4147-A177-3AD203B41FA5}">
                      <a16:colId xmlns:a16="http://schemas.microsoft.com/office/drawing/2014/main" val="20001"/>
                    </a:ext>
                  </a:extLst>
                </a:gridCol>
              </a:tblGrid>
              <a:tr h="747469">
                <a:tc>
                  <a:txBody>
                    <a:bodyPr/>
                    <a:lstStyle/>
                    <a:p>
                      <a:pPr marL="0" marR="0" indent="0" algn="l" defTabSz="779252" rtl="0" eaLnBrk="1" fontAlgn="auto" latinLnBrk="0" hangingPunct="1">
                        <a:lnSpc>
                          <a:spcPts val="1900"/>
                        </a:lnSpc>
                        <a:spcBef>
                          <a:spcPts val="0"/>
                        </a:spcBef>
                        <a:spcAft>
                          <a:spcPts val="0"/>
                        </a:spcAft>
                        <a:buClr>
                          <a:srgbClr val="007897"/>
                        </a:buClr>
                        <a:buSzPct val="120000"/>
                        <a:buFont typeface="Wingdings" panose="05000000000000000000" pitchFamily="2" charset="2"/>
                        <a:buNone/>
                        <a:tabLst/>
                        <a:defRPr/>
                      </a:pPr>
                      <a:r>
                        <a:rPr lang="en-US" sz="1600" b="0" dirty="0">
                          <a:solidFill>
                            <a:schemeClr val="tx1"/>
                          </a:solidFill>
                          <a:latin typeface="Segoe UI" panose="020B0502040204020203" pitchFamily="34" charset="0"/>
                          <a:ea typeface="Segoe UI" panose="020B0502040204020203" pitchFamily="34" charset="0"/>
                          <a:cs typeface="Segoe UI" panose="020B0502040204020203" pitchFamily="34" charset="0"/>
                        </a:rPr>
                        <a:t>Granting loans for a period of </a:t>
                      </a:r>
                      <a: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t>up to 5 years </a:t>
                      </a:r>
                    </a:p>
                  </a:txBody>
                  <a:tcPr marL="15600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79252" rtl="0" eaLnBrk="1" fontAlgn="auto" latinLnBrk="0" hangingPunct="1">
                        <a:lnSpc>
                          <a:spcPts val="1900"/>
                        </a:lnSpc>
                        <a:spcBef>
                          <a:spcPts val="0"/>
                        </a:spcBef>
                        <a:spcAft>
                          <a:spcPts val="0"/>
                        </a:spcAft>
                        <a:buClrTx/>
                        <a:buSzTx/>
                        <a:buFontTx/>
                        <a:buNone/>
                        <a:tabLst/>
                        <a:defRPr/>
                      </a:pPr>
                      <a:r>
                        <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from </a:t>
                      </a:r>
                      <a:r>
                        <a:rPr lang="en-US" sz="2800" b="1" kern="1200" dirty="0">
                          <a:solidFill>
                            <a:srgbClr val="A62341"/>
                          </a:solidFill>
                          <a:latin typeface="Segoe UI" panose="020B0502040204020203" pitchFamily="34" charset="0"/>
                          <a:ea typeface="Segoe UI" panose="020B0502040204020203" pitchFamily="34" charset="0"/>
                          <a:cs typeface="Segoe UI" panose="020B0502040204020203" pitchFamily="34" charset="0"/>
                        </a:rPr>
                        <a:t>10</a:t>
                      </a: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 to </a:t>
                      </a:r>
                      <a:r>
                        <a:rPr lang="en-US" sz="1600" b="1" kern="1200"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r>
                        <a:rPr lang="en-US" sz="2800" b="1" kern="1200" dirty="0">
                          <a:solidFill>
                            <a:srgbClr val="A62341"/>
                          </a:solidFill>
                          <a:latin typeface="Segoe UI" panose="020B0502040204020203" pitchFamily="34" charset="0"/>
                          <a:ea typeface="Segoe UI" panose="020B0502040204020203" pitchFamily="34" charset="0"/>
                          <a:cs typeface="Segoe UI" panose="020B0502040204020203" pitchFamily="34" charset="0"/>
                        </a:rPr>
                        <a:t>200 </a:t>
                      </a:r>
                      <a:r>
                        <a:rPr lang="en-US" sz="1600" b="1" kern="1200" dirty="0">
                          <a:solidFill>
                            <a:srgbClr val="A62341"/>
                          </a:solidFill>
                          <a:latin typeface="Segoe UI" panose="020B0502040204020203" pitchFamily="34" charset="0"/>
                          <a:ea typeface="Segoe UI" panose="020B0502040204020203" pitchFamily="34" charset="0"/>
                          <a:cs typeface="Segoe UI" panose="020B0502040204020203" pitchFamily="34" charset="0"/>
                        </a:rPr>
                        <a:t>m </a:t>
                      </a:r>
                    </a:p>
                    <a:p>
                      <a:pPr marL="0" marR="0" indent="0" algn="l" defTabSz="779252" rtl="0" eaLnBrk="1" fontAlgn="auto" latinLnBrk="0" hangingPunct="1">
                        <a:lnSpc>
                          <a:spcPts val="1900"/>
                        </a:lnSpc>
                        <a:spcBef>
                          <a:spcPts val="0"/>
                        </a:spcBef>
                        <a:spcAft>
                          <a:spcPts val="0"/>
                        </a:spcAft>
                        <a:buClrTx/>
                        <a:buSzTx/>
                        <a:buFontTx/>
                        <a:buNone/>
                        <a:tabLst/>
                        <a:defRPr/>
                      </a:pPr>
                      <a:r>
                        <a:rPr lang="en-US" sz="1100" b="0" dirty="0">
                          <a:solidFill>
                            <a:schemeClr val="tx1"/>
                          </a:solidFill>
                          <a:latin typeface="Segoe UI" panose="020B0502040204020203" pitchFamily="34" charset="0"/>
                          <a:ea typeface="Segoe UI" panose="020B0502040204020203" pitchFamily="34" charset="0"/>
                          <a:cs typeface="Segoe UI" panose="020B0502040204020203" pitchFamily="34" charset="0"/>
                        </a:rPr>
                        <a:t>    (no more than </a:t>
                      </a:r>
                      <a:r>
                        <a:rPr lang="en-US" sz="1100" b="0"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70% </a:t>
                      </a:r>
                      <a:r>
                        <a:rPr lang="en-US" sz="1100" b="0" dirty="0">
                          <a:solidFill>
                            <a:schemeClr val="tx1"/>
                          </a:solidFill>
                          <a:latin typeface="Segoe UI" panose="020B0502040204020203" pitchFamily="34" charset="0"/>
                          <a:ea typeface="Segoe UI" panose="020B0502040204020203" pitchFamily="34" charset="0"/>
                          <a:cs typeface="Segoe UI" panose="020B0502040204020203" pitchFamily="34" charset="0"/>
                        </a:rPr>
                        <a:t>of the project financing) </a:t>
                      </a:r>
                    </a:p>
                  </a:txBody>
                  <a:tcPr marL="27300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Прямоугольник 4"/>
          <p:cNvSpPr/>
          <p:nvPr/>
        </p:nvSpPr>
        <p:spPr>
          <a:xfrm>
            <a:off x="1115616" y="3118197"/>
            <a:ext cx="4248401" cy="276999"/>
          </a:xfrm>
          <a:prstGeom prst="rect">
            <a:avLst/>
          </a:prstGeom>
        </p:spPr>
        <p:txBody>
          <a:bodyPr wrap="square">
            <a:spAutoFit/>
          </a:bodyPr>
          <a:lstStyle/>
          <a:p>
            <a:r>
              <a:rPr lang="en-US" sz="1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Technopark</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and SEZ residents, special IPP status holders</a:t>
            </a:r>
          </a:p>
        </p:txBody>
      </p:sp>
      <p:sp>
        <p:nvSpPr>
          <p:cNvPr id="7" name="Прямоугольник 6"/>
          <p:cNvSpPr/>
          <p:nvPr/>
        </p:nvSpPr>
        <p:spPr>
          <a:xfrm>
            <a:off x="467544" y="989315"/>
            <a:ext cx="7128792" cy="646331"/>
          </a:xfrm>
          <a:prstGeom prst="rect">
            <a:avLst/>
          </a:prstGeom>
        </p:spPr>
        <p:txBody>
          <a:bodyPr wrap="square">
            <a:spAutoFit/>
          </a:bodyPr>
          <a:lstStyle/>
          <a:p>
            <a:pPr defTabSz="779252">
              <a:buClr>
                <a:srgbClr val="007897"/>
              </a:buClr>
              <a:buSzPct val="120000"/>
              <a:defRPr/>
            </a:pPr>
            <a:r>
              <a:rPr lang="en-US">
                <a:solidFill>
                  <a:srgbClr val="007897"/>
                </a:solidFill>
                <a:latin typeface="Segoe UI" panose="020B0502040204020203" pitchFamily="34" charset="0"/>
                <a:ea typeface="Segoe UI" panose="020B0502040204020203" pitchFamily="34" charset="0"/>
                <a:cs typeface="Segoe UI" panose="020B0502040204020203" pitchFamily="34" charset="0"/>
              </a:rPr>
              <a:t>2. Preferential loans from the Moscow Fund for Industry and Entrepreneurship Support </a:t>
            </a:r>
          </a:p>
        </p:txBody>
      </p:sp>
      <p:sp>
        <p:nvSpPr>
          <p:cNvPr id="9" name="Равнобедренный треугольник 8"/>
          <p:cNvSpPr/>
          <p:nvPr/>
        </p:nvSpPr>
        <p:spPr>
          <a:xfrm rot="5400000">
            <a:off x="4918605" y="1886117"/>
            <a:ext cx="415432" cy="202523"/>
          </a:xfrm>
          <a:prstGeom prst="triangle">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628" y="989315"/>
            <a:ext cx="469453" cy="57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1187553" y="2503616"/>
            <a:ext cx="2242899" cy="707876"/>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A62341"/>
                </a:solidFill>
                <a:latin typeface="Segoe UI" pitchFamily="34" charset="0"/>
                <a:ea typeface="Segoe UI" pitchFamily="34" charset="0"/>
                <a:cs typeface="Segoe UI" pitchFamily="34" charset="0"/>
              </a:rPr>
              <a:t>2% </a:t>
            </a:r>
            <a:r>
              <a:rPr lang="en-US" b="1" dirty="0">
                <a:solidFill>
                  <a:srgbClr val="A62341"/>
                </a:solidFill>
                <a:latin typeface="Segoe UI" pitchFamily="34" charset="0"/>
                <a:ea typeface="Segoe UI" pitchFamily="34" charset="0"/>
                <a:cs typeface="Segoe UI" pitchFamily="34" charset="0"/>
              </a:rPr>
              <a:t>per annum</a:t>
            </a:r>
          </a:p>
        </p:txBody>
      </p:sp>
      <p:sp>
        <p:nvSpPr>
          <p:cNvPr id="12" name="Прямоугольник 11"/>
          <p:cNvSpPr/>
          <p:nvPr/>
        </p:nvSpPr>
        <p:spPr>
          <a:xfrm>
            <a:off x="5868144" y="2503614"/>
            <a:ext cx="2744640" cy="707876"/>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A62341"/>
                </a:solidFill>
                <a:latin typeface="Segoe UI" pitchFamily="34" charset="0"/>
                <a:ea typeface="Segoe UI" pitchFamily="34" charset="0"/>
                <a:cs typeface="Segoe UI" pitchFamily="34" charset="0"/>
              </a:rPr>
              <a:t>3-5% </a:t>
            </a:r>
            <a:r>
              <a:rPr lang="en-US" b="1" dirty="0">
                <a:solidFill>
                  <a:srgbClr val="A62341"/>
                </a:solidFill>
                <a:latin typeface="Segoe UI" pitchFamily="34" charset="0"/>
                <a:ea typeface="Segoe UI" pitchFamily="34" charset="0"/>
                <a:cs typeface="Segoe UI" pitchFamily="34" charset="0"/>
              </a:rPr>
              <a:t>per annum</a:t>
            </a:r>
          </a:p>
        </p:txBody>
      </p:sp>
      <p:sp>
        <p:nvSpPr>
          <p:cNvPr id="13" name="Прямоугольник 12"/>
          <p:cNvSpPr/>
          <p:nvPr/>
        </p:nvSpPr>
        <p:spPr>
          <a:xfrm>
            <a:off x="5868144" y="3118197"/>
            <a:ext cx="3168352" cy="461665"/>
          </a:xfrm>
          <a:prstGeom prst="rect">
            <a:avLst/>
          </a:prstGeom>
        </p:spPr>
        <p:txBody>
          <a:bodyPr wrap="square">
            <a:spAutoFit/>
          </a:bodyPr>
          <a:lstStyle/>
          <a:p>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All industrial and scientific enterprises of Moscow </a:t>
            </a:r>
          </a:p>
        </p:txBody>
      </p:sp>
      <p:cxnSp>
        <p:nvCxnSpPr>
          <p:cNvPr id="14" name="Прямая соединительная линия 47"/>
          <p:cNvCxnSpPr/>
          <p:nvPr/>
        </p:nvCxnSpPr>
        <p:spPr>
          <a:xfrm flipH="1" flipV="1">
            <a:off x="5025060" y="2375278"/>
            <a:ext cx="6657" cy="134860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7" name="Picture 4" descr="D:\работа\!!!ГАУИ\презентации\icon\2018\icons_2018-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90984"/>
            <a:ext cx="648001" cy="64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работа\!!!ГАУИ\презентации\icon\2018\icons_2018-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2511" y="2574702"/>
            <a:ext cx="648001" cy="648000"/>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467544" y="3795886"/>
            <a:ext cx="8063592" cy="609398"/>
          </a:xfrm>
          <a:prstGeom prst="rect">
            <a:avLst/>
          </a:prstGeom>
        </p:spPr>
        <p:txBody>
          <a:bodyPr wrap="square">
            <a:spAutoFit/>
          </a:bodyPr>
          <a:lstStyle/>
          <a:p>
            <a:pPr algn="just">
              <a:lnSpc>
                <a:spcPct val="110000"/>
              </a:lnSpc>
              <a:spcBef>
                <a:spcPts val="600"/>
              </a:spcBef>
            </a:pPr>
            <a:r>
              <a:rPr lang="en-US" sz="1400" b="1" dirty="0">
                <a:solidFill>
                  <a:srgbClr val="007EA7"/>
                </a:solidFill>
                <a:latin typeface="Segoe UI" panose="020B0502040204020203" pitchFamily="34" charset="0"/>
                <a:ea typeface="Segoe UI" panose="020B0502040204020203" pitchFamily="34" charset="0"/>
                <a:cs typeface="Segoe UI" panose="020B0502040204020203" pitchFamily="34" charset="0"/>
              </a:rPr>
              <a:t>Loan objectives:  </a:t>
            </a: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purchase of equipment, working capital financing, R&amp;D and R&amp;T expenses, etc.  </a:t>
            </a:r>
          </a:p>
          <a:p>
            <a:pPr algn="just">
              <a:lnSpc>
                <a:spcPct val="110000"/>
              </a:lnSpc>
              <a:spcBef>
                <a:spcPts val="600"/>
              </a:spcBef>
            </a:pPr>
            <a:r>
              <a:rPr lang="en-US" sz="1200" i="1" dirty="0">
                <a:solidFill>
                  <a:srgbClr val="A62341"/>
                </a:solidFill>
                <a:latin typeface="Segoe UI" panose="020B0502040204020203" pitchFamily="34" charset="0"/>
                <a:ea typeface="Segoe UI" panose="020B0502040204020203" pitchFamily="34" charset="0"/>
                <a:cs typeface="Segoe UI" panose="020B0502040204020203" pitchFamily="34" charset="0"/>
              </a:rPr>
              <a:t>Additionally for exporters:</a:t>
            </a:r>
            <a:r>
              <a:rPr lang="en-US" sz="1200"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expenses related to exhibitions, conferences, certification and patenting abroad </a:t>
            </a:r>
          </a:p>
        </p:txBody>
      </p:sp>
      <p:cxnSp>
        <p:nvCxnSpPr>
          <p:cNvPr id="20" name="Прямая соединительная линия 47"/>
          <p:cNvCxnSpPr/>
          <p:nvPr/>
        </p:nvCxnSpPr>
        <p:spPr>
          <a:xfrm flipV="1">
            <a:off x="467544" y="3723878"/>
            <a:ext cx="8496944" cy="3092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47"/>
          <p:cNvCxnSpPr/>
          <p:nvPr/>
        </p:nvCxnSpPr>
        <p:spPr>
          <a:xfrm flipV="1">
            <a:off x="467544" y="1603723"/>
            <a:ext cx="8496944" cy="3092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47"/>
          <p:cNvCxnSpPr/>
          <p:nvPr/>
        </p:nvCxnSpPr>
        <p:spPr>
          <a:xfrm flipV="1">
            <a:off x="467544" y="2350309"/>
            <a:ext cx="8496944" cy="3092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4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dirty="0"/>
              <a:t>Additional Support for Investors</a:t>
            </a:r>
          </a:p>
        </p:txBody>
      </p:sp>
      <p:sp>
        <p:nvSpPr>
          <p:cNvPr id="5" name="Прямоугольник 4"/>
          <p:cNvSpPr/>
          <p:nvPr/>
        </p:nvSpPr>
        <p:spPr>
          <a:xfrm>
            <a:off x="5432618" y="4310975"/>
            <a:ext cx="3308723" cy="276999"/>
          </a:xfrm>
          <a:prstGeom prst="rect">
            <a:avLst/>
          </a:prstGeom>
        </p:spPr>
        <p:txBody>
          <a:bodyPr wrap="square">
            <a:spAutoFit/>
          </a:bodyPr>
          <a:lstStyle/>
          <a:p>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guarantees granted</a:t>
            </a:r>
          </a:p>
        </p:txBody>
      </p:sp>
      <p:graphicFrame>
        <p:nvGraphicFramePr>
          <p:cNvPr id="6" name="Таблица 5"/>
          <p:cNvGraphicFramePr>
            <a:graphicFrameLocks noGrp="1"/>
          </p:cNvGraphicFramePr>
          <p:nvPr>
            <p:extLst>
              <p:ext uri="{D42A27DB-BD31-4B8C-83A1-F6EECF244321}">
                <p14:modId xmlns:p14="http://schemas.microsoft.com/office/powerpoint/2010/main" val="1630918040"/>
              </p:ext>
            </p:extLst>
          </p:nvPr>
        </p:nvGraphicFramePr>
        <p:xfrm>
          <a:off x="540856" y="2211710"/>
          <a:ext cx="8040820" cy="1252344"/>
        </p:xfrm>
        <a:graphic>
          <a:graphicData uri="http://schemas.openxmlformats.org/drawingml/2006/table">
            <a:tbl>
              <a:tblPr firstRow="1" bandRow="1">
                <a:tableStyleId>{5C22544A-7EE6-4342-B048-85BDC9FD1C3A}</a:tableStyleId>
              </a:tblPr>
              <a:tblGrid>
                <a:gridCol w="494447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1252344">
                <a:tc>
                  <a:txBody>
                    <a:bodyPr/>
                    <a:lstStyle/>
                    <a:p>
                      <a:pPr marL="0" marR="0" indent="0" algn="l" defTabSz="779252" rtl="0" eaLnBrk="1" fontAlgn="auto" latinLnBrk="0" hangingPunct="1">
                        <a:lnSpc>
                          <a:spcPts val="1800"/>
                        </a:lnSpc>
                        <a:spcBef>
                          <a:spcPts val="0"/>
                        </a:spcBef>
                        <a:spcAft>
                          <a:spcPts val="0"/>
                        </a:spcAft>
                        <a:buClr>
                          <a:srgbClr val="007897"/>
                        </a:buClr>
                        <a:buSzPct val="120000"/>
                        <a:buFont typeface="Wingdings" panose="05000000000000000000" pitchFamily="2" charset="2"/>
                        <a:buNone/>
                        <a:tabLst/>
                        <a:defRPr/>
                      </a:pPr>
                      <a:r>
                        <a:rPr lang="en-US" sz="16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Provision of guarantees (additional collaterals) </a:t>
                      </a:r>
                    </a:p>
                    <a:p>
                      <a:pPr marL="0" marR="0" indent="0" algn="l" defTabSz="779252" rtl="0" eaLnBrk="1" fontAlgn="auto" latinLnBrk="0" hangingPunct="1">
                        <a:lnSpc>
                          <a:spcPts val="1800"/>
                        </a:lnSpc>
                        <a:spcBef>
                          <a:spcPts val="0"/>
                        </a:spcBef>
                        <a:spcAft>
                          <a:spcPts val="0"/>
                        </a:spcAft>
                        <a:buClr>
                          <a:srgbClr val="007897"/>
                        </a:buClr>
                        <a:buSzPct val="120000"/>
                        <a:buFont typeface="Wingdings" panose="05000000000000000000" pitchFamily="2" charset="2"/>
                        <a:buNone/>
                        <a:tabLst/>
                        <a:defRPr/>
                      </a:pPr>
                      <a:r>
                        <a:rPr lang="en-US" sz="16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for loans, bank guarantees, leasing contracts</a:t>
                      </a:r>
                    </a:p>
                  </a:txBody>
                  <a:tcPr marL="156000" marR="9906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779252" rtl="0" eaLnBrk="1" fontAlgn="auto" latinLnBrk="0" hangingPunct="1">
                        <a:lnSpc>
                          <a:spcPts val="1800"/>
                        </a:lnSpc>
                        <a:spcBef>
                          <a:spcPts val="0"/>
                        </a:spcBef>
                        <a:spcAft>
                          <a:spcPts val="0"/>
                        </a:spcAft>
                        <a:buClrTx/>
                        <a:buSzTx/>
                        <a:buFontTx/>
                        <a:buNone/>
                        <a:tabLst/>
                        <a:defRPr/>
                      </a:pPr>
                      <a:r>
                        <a:rPr lang="en-US" sz="1600" b="1"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up to ₽ </a:t>
                      </a:r>
                      <a:r>
                        <a:rPr lang="en-US" sz="2400" b="1"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100 </a:t>
                      </a:r>
                      <a:r>
                        <a:rPr lang="en-US" sz="1600" b="1" kern="1200" dirty="0">
                          <a:solidFill>
                            <a:srgbClr val="A91633"/>
                          </a:solidFill>
                          <a:latin typeface="Segoe UI" panose="020B0502040204020203" pitchFamily="34" charset="0"/>
                          <a:ea typeface="Segoe UI" panose="020B0502040204020203" pitchFamily="34" charset="0"/>
                          <a:cs typeface="Segoe UI" panose="020B0502040204020203" pitchFamily="34" charset="0"/>
                        </a:rPr>
                        <a:t>m</a:t>
                      </a:r>
                      <a:r>
                        <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0" marR="0" indent="0" algn="l" defTabSz="779252" rtl="0" eaLnBrk="1" fontAlgn="auto" latinLnBrk="0" hangingPunct="1">
                        <a:lnSpc>
                          <a:spcPts val="1800"/>
                        </a:lnSpc>
                        <a:spcBef>
                          <a:spcPts val="0"/>
                        </a:spcBef>
                        <a:spcAft>
                          <a:spcPts val="0"/>
                        </a:spcAft>
                        <a:buClrTx/>
                        <a:buSzTx/>
                        <a:buFontTx/>
                        <a:buNone/>
                        <a:tabLst/>
                        <a:defRPr/>
                      </a:pPr>
                      <a:r>
                        <a:rPr lang="en-US" b="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600" b="0" kern="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no more than </a:t>
                      </a:r>
                      <a:r>
                        <a:rPr lang="en-US" sz="1600" b="0" kern="1200" dirty="0">
                          <a:solidFill>
                            <a:schemeClr val="accent2"/>
                          </a:solidFill>
                          <a:latin typeface="Segoe UI" panose="020B0502040204020203" pitchFamily="34" charset="0"/>
                          <a:ea typeface="Segoe UI" panose="020B0502040204020203" pitchFamily="34" charset="0"/>
                          <a:cs typeface="Segoe UI" panose="020B0502040204020203" pitchFamily="34" charset="0"/>
                        </a:rPr>
                        <a:t>70%</a:t>
                      </a:r>
                      <a:r>
                        <a:rPr lang="en-US" sz="1600" b="0" kern="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of the total collateral need) </a:t>
                      </a:r>
                    </a:p>
                  </a:txBody>
                  <a:tcPr marL="273000" marR="99060" marT="60960" marB="60960"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bl>
          </a:graphicData>
        </a:graphic>
      </p:graphicFrame>
      <p:sp>
        <p:nvSpPr>
          <p:cNvPr id="8" name="Прямоугольник 7"/>
          <p:cNvSpPr/>
          <p:nvPr/>
        </p:nvSpPr>
        <p:spPr>
          <a:xfrm>
            <a:off x="467544" y="989315"/>
            <a:ext cx="5328592" cy="646331"/>
          </a:xfrm>
          <a:prstGeom prst="rect">
            <a:avLst/>
          </a:prstGeom>
        </p:spPr>
        <p:txBody>
          <a:bodyPr wrap="square">
            <a:spAutoFit/>
          </a:bodyPr>
          <a:lstStyle/>
          <a:p>
            <a:pPr defTabSz="779252">
              <a:buClr>
                <a:srgbClr val="007897"/>
              </a:buClr>
              <a:buSzPct val="120000"/>
              <a:defRPr/>
            </a:pPr>
            <a:r>
              <a:rPr lang="en-US" dirty="0">
                <a:solidFill>
                  <a:srgbClr val="007897"/>
                </a:solidFill>
                <a:latin typeface="Segoe UI" panose="020B0502040204020203" pitchFamily="34" charset="0"/>
                <a:ea typeface="Segoe UI" panose="020B0502040204020203" pitchFamily="34" charset="0"/>
                <a:cs typeface="Segoe UI" panose="020B0502040204020203" pitchFamily="34" charset="0"/>
              </a:rPr>
              <a:t>3. Guarantee support of Moscow Small Business Credit Assistance Fund</a:t>
            </a:r>
          </a:p>
        </p:txBody>
      </p:sp>
      <p:sp>
        <p:nvSpPr>
          <p:cNvPr id="10" name="Равнобедренный треугольник 9"/>
          <p:cNvSpPr/>
          <p:nvPr/>
        </p:nvSpPr>
        <p:spPr>
          <a:xfrm rot="5400000">
            <a:off x="5440030" y="2622812"/>
            <a:ext cx="415432" cy="202523"/>
          </a:xfrm>
          <a:prstGeom prst="triangle">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pic>
        <p:nvPicPr>
          <p:cNvPr id="2056" name="Picture 8" descr="ÐÐ°ÑÑÐ¸Ð½ÐºÐ¸ Ð¿Ð¾ Ð·Ð°Ð¿ÑÐ¾ÑÑ ÑÐ¾Ð½Ð´ ÑÐ¾Ð´ÐµÐ¹ÑÑÐ²Ð¸Ñ ÐºÑÐµÐ´Ð¸ÑÐ¾Ð²Ð°Ð½Ð¸Ñ Ð¼Ð°Ð»Ð¾Ð³Ð¾ Ð±Ð¸Ð·Ð½ÐµÑÐ° Ð¼Ð¾ÑÐºÐ²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989315"/>
            <a:ext cx="2304256" cy="544714"/>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5408236" y="3648026"/>
            <a:ext cx="1757190" cy="707876"/>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A62341"/>
                </a:solidFill>
                <a:latin typeface="Segoe UI" pitchFamily="34" charset="0"/>
                <a:ea typeface="Segoe UI" pitchFamily="34" charset="0"/>
                <a:cs typeface="Segoe UI" pitchFamily="34" charset="0"/>
              </a:rPr>
              <a:t>₽ </a:t>
            </a:r>
            <a:r>
              <a:rPr lang="en-US" sz="4000" b="1" dirty="0">
                <a:solidFill>
                  <a:srgbClr val="A62341"/>
                </a:solidFill>
                <a:latin typeface="Segoe UI" pitchFamily="34" charset="0"/>
                <a:ea typeface="Segoe UI" pitchFamily="34" charset="0"/>
                <a:cs typeface="Segoe UI" pitchFamily="34" charset="0"/>
              </a:rPr>
              <a:t>70.3</a:t>
            </a:r>
            <a:r>
              <a:rPr lang="en-US" b="1" dirty="0">
                <a:solidFill>
                  <a:srgbClr val="A62341"/>
                </a:solidFill>
                <a:latin typeface="Segoe UI" pitchFamily="34" charset="0"/>
                <a:ea typeface="Segoe UI" pitchFamily="34" charset="0"/>
                <a:cs typeface="Segoe UI" pitchFamily="34" charset="0"/>
              </a:rPr>
              <a:t> </a:t>
            </a:r>
            <a:r>
              <a:rPr lang="en-US" b="1" dirty="0" err="1">
                <a:solidFill>
                  <a:srgbClr val="A62341"/>
                </a:solidFill>
                <a:latin typeface="Segoe UI" pitchFamily="34" charset="0"/>
                <a:ea typeface="Segoe UI" pitchFamily="34" charset="0"/>
                <a:cs typeface="Segoe UI" pitchFamily="34" charset="0"/>
              </a:rPr>
              <a:t>bn</a:t>
            </a:r>
            <a:endParaRPr lang="en-US" b="1" dirty="0">
              <a:solidFill>
                <a:srgbClr val="A62341"/>
              </a:solidFill>
              <a:latin typeface="Segoe UI" pitchFamily="34" charset="0"/>
              <a:ea typeface="Segoe UI" pitchFamily="34" charset="0"/>
              <a:cs typeface="Segoe UI" pitchFamily="34" charset="0"/>
            </a:endParaRPr>
          </a:p>
        </p:txBody>
      </p:sp>
      <p:pic>
        <p:nvPicPr>
          <p:cNvPr id="15" name="Picture 4" descr="D:\работа\!!!ГАУИ\презентации\icon\2018\icons_2018-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0235" y="3677965"/>
            <a:ext cx="648001" cy="6480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67544" y="1606029"/>
            <a:ext cx="8063592" cy="461665"/>
          </a:xfrm>
          <a:prstGeom prst="rect">
            <a:avLst/>
          </a:prstGeom>
        </p:spPr>
        <p:txBody>
          <a:bodyPr wrap="square">
            <a:spAutoFit/>
          </a:bodyPr>
          <a:lstStyle/>
          <a:p>
            <a:pPr algn="just"/>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largest RGO in Russia. </a:t>
            </a:r>
          </a:p>
          <a:p>
            <a:pPr algn="just"/>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Expert RA “A ++” Rating, 68 partner banks and 6 leasing companies. </a:t>
            </a:r>
          </a:p>
        </p:txBody>
      </p:sp>
      <p:sp>
        <p:nvSpPr>
          <p:cNvPr id="12" name="Прямоугольник 11"/>
          <p:cNvSpPr/>
          <p:nvPr/>
        </p:nvSpPr>
        <p:spPr>
          <a:xfrm>
            <a:off x="1190842" y="4310975"/>
            <a:ext cx="3308723" cy="276999"/>
          </a:xfrm>
          <a:prstGeom prst="rect">
            <a:avLst/>
          </a:prstGeom>
        </p:spPr>
        <p:txBody>
          <a:bodyPr wrap="square">
            <a:spAutoFit/>
          </a:bodyPr>
          <a:lstStyle/>
          <a:p>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Fund capital </a:t>
            </a:r>
          </a:p>
        </p:txBody>
      </p:sp>
      <p:sp>
        <p:nvSpPr>
          <p:cNvPr id="13" name="Прямоугольник 12"/>
          <p:cNvSpPr/>
          <p:nvPr/>
        </p:nvSpPr>
        <p:spPr>
          <a:xfrm>
            <a:off x="1190842" y="3648028"/>
            <a:ext cx="1462238" cy="707876"/>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A62341"/>
                </a:solidFill>
                <a:latin typeface="Segoe UI" pitchFamily="34" charset="0"/>
                <a:ea typeface="Segoe UI" pitchFamily="34" charset="0"/>
                <a:cs typeface="Segoe UI" pitchFamily="34" charset="0"/>
              </a:rPr>
              <a:t>₽ </a:t>
            </a:r>
            <a:r>
              <a:rPr lang="en-US" sz="4000" b="1" dirty="0">
                <a:solidFill>
                  <a:srgbClr val="A62341"/>
                </a:solidFill>
                <a:latin typeface="Segoe UI" pitchFamily="34" charset="0"/>
                <a:ea typeface="Segoe UI" pitchFamily="34" charset="0"/>
                <a:cs typeface="Segoe UI" pitchFamily="34" charset="0"/>
              </a:rPr>
              <a:t>9.9</a:t>
            </a:r>
            <a:r>
              <a:rPr lang="en-US" b="1" dirty="0">
                <a:solidFill>
                  <a:srgbClr val="A62341"/>
                </a:solidFill>
                <a:latin typeface="Segoe UI" pitchFamily="34" charset="0"/>
                <a:ea typeface="Segoe UI" pitchFamily="34" charset="0"/>
                <a:cs typeface="Segoe UI" pitchFamily="34" charset="0"/>
              </a:rPr>
              <a:t> </a:t>
            </a:r>
            <a:r>
              <a:rPr lang="en-US" b="1" dirty="0" err="1">
                <a:solidFill>
                  <a:srgbClr val="A62341"/>
                </a:solidFill>
                <a:latin typeface="Segoe UI" pitchFamily="34" charset="0"/>
                <a:ea typeface="Segoe UI" pitchFamily="34" charset="0"/>
                <a:cs typeface="Segoe UI" pitchFamily="34" charset="0"/>
              </a:rPr>
              <a:t>bn</a:t>
            </a:r>
            <a:endParaRPr lang="en-US" b="1" dirty="0">
              <a:solidFill>
                <a:srgbClr val="A62341"/>
              </a:solidFill>
              <a:latin typeface="Segoe UI" pitchFamily="34" charset="0"/>
              <a:ea typeface="Segoe UI" pitchFamily="34" charset="0"/>
              <a:cs typeface="Segoe UI" pitchFamily="34" charset="0"/>
            </a:endParaRPr>
          </a:p>
        </p:txBody>
      </p:sp>
      <p:pic>
        <p:nvPicPr>
          <p:cNvPr id="17" name="Picture 3" descr="D:\проекты\Презентации\icons\2018\icons_2018-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843" y="3677965"/>
            <a:ext cx="647999"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6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41">
            <a:extLst>
              <a:ext uri="{FF2B5EF4-FFF2-40B4-BE49-F238E27FC236}">
                <a16:creationId xmlns:a16="http://schemas.microsoft.com/office/drawing/2014/main" id="{BD093E58-84C3-44A6-89DA-AD4A14F8FA7D}"/>
              </a:ext>
            </a:extLst>
          </p:cNvPr>
          <p:cNvSpPr/>
          <p:nvPr/>
        </p:nvSpPr>
        <p:spPr>
          <a:xfrm>
            <a:off x="542814" y="987575"/>
            <a:ext cx="8277658" cy="728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a:p>
        </p:txBody>
      </p:sp>
      <p:sp>
        <p:nvSpPr>
          <p:cNvPr id="6" name="Прямоугольник 5"/>
          <p:cNvSpPr/>
          <p:nvPr/>
        </p:nvSpPr>
        <p:spPr>
          <a:xfrm>
            <a:off x="6309763" y="3026454"/>
            <a:ext cx="2510709" cy="1631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46856" y="0"/>
            <a:ext cx="8697144" cy="915566"/>
          </a:xfrm>
        </p:spPr>
        <p:txBody>
          <a:bodyPr>
            <a:normAutofit/>
          </a:bodyPr>
          <a:lstStyle/>
          <a:p>
            <a:r>
              <a:rPr lang="en-US" sz="2500" dirty="0"/>
              <a:t>Infrastructure Development:  </a:t>
            </a:r>
            <a:r>
              <a:rPr lang="en-US" sz="2500" dirty="0" err="1"/>
              <a:t>Technopolis</a:t>
            </a:r>
            <a:r>
              <a:rPr lang="en-US" sz="2500" dirty="0"/>
              <a:t> Moscow SEZ</a:t>
            </a:r>
          </a:p>
        </p:txBody>
      </p:sp>
      <p:sp>
        <p:nvSpPr>
          <p:cNvPr id="13" name="Прямоугольник 12"/>
          <p:cNvSpPr/>
          <p:nvPr/>
        </p:nvSpPr>
        <p:spPr>
          <a:xfrm>
            <a:off x="467544" y="4773189"/>
            <a:ext cx="1818070" cy="246833"/>
          </a:xfrm>
          <a:prstGeom prst="rect">
            <a:avLst/>
          </a:prstGeom>
        </p:spPr>
        <p:txBody>
          <a:bodyPr wrap="none" lIns="107287" tIns="53643" rIns="107287" bIns="53643">
            <a:spAutoFit/>
          </a:bodyPr>
          <a:lstStyle/>
          <a:p>
            <a:r>
              <a:rPr lang="en-US" sz="900">
                <a:solidFill>
                  <a:srgbClr val="A62341"/>
                </a:solidFill>
                <a:latin typeface="Segoe UI" panose="020B0502040204020203" pitchFamily="34" charset="0"/>
                <a:ea typeface="Segoe UI" panose="020B0502040204020203" pitchFamily="34" charset="0"/>
                <a:cs typeface="Segoe UI" panose="020B0502040204020203" pitchFamily="34" charset="0"/>
              </a:rPr>
              <a:t>*</a:t>
            </a:r>
            <a:r>
              <a:rPr lang="en-US" sz="900">
                <a:latin typeface="Segoe UI" panose="020B0502040204020203" pitchFamily="34" charset="0"/>
                <a:ea typeface="Segoe UI" panose="020B0502040204020203" pitchFamily="34" charset="0"/>
                <a:cs typeface="Segoe UI" panose="020B0502040204020203" pitchFamily="34" charset="0"/>
              </a:rPr>
              <a:t> benefits validity period is 10 years </a:t>
            </a:r>
          </a:p>
        </p:txBody>
      </p:sp>
      <p:sp>
        <p:nvSpPr>
          <p:cNvPr id="16" name="Прямоугольник 15"/>
          <p:cNvSpPr/>
          <p:nvPr/>
        </p:nvSpPr>
        <p:spPr>
          <a:xfrm>
            <a:off x="467544" y="1779662"/>
            <a:ext cx="5829386" cy="347182"/>
          </a:xfrm>
          <a:prstGeom prst="rect">
            <a:avLst/>
          </a:prstGeom>
        </p:spPr>
        <p:txBody>
          <a:bodyPr wrap="square" lIns="107287" tIns="53643" rIns="107287" bIns="53643">
            <a:spAutoFit/>
          </a:bodyPr>
          <a:lstStyle/>
          <a:p>
            <a:pPr>
              <a:lnSpc>
                <a:spcPts val="2000"/>
              </a:lnSpc>
              <a:spcBef>
                <a:spcPct val="0"/>
              </a:spcBef>
            </a:pPr>
            <a:r>
              <a:rPr lang="en-US" sz="1600" b="1">
                <a:solidFill>
                  <a:srgbClr val="007EA7"/>
                </a:solidFill>
                <a:latin typeface="Segoe UI" panose="020B0502040204020203" pitchFamily="34" charset="0"/>
                <a:ea typeface="Segoe UI" panose="020B0502040204020203" pitchFamily="34" charset="0"/>
                <a:cs typeface="Segoe UI" panose="020B0502040204020203" pitchFamily="34" charset="0"/>
              </a:rPr>
              <a:t>Special tax and customs conditions </a:t>
            </a:r>
          </a:p>
        </p:txBody>
      </p:sp>
      <p:sp>
        <p:nvSpPr>
          <p:cNvPr id="33" name="Прямоугольник 32"/>
          <p:cNvSpPr/>
          <p:nvPr/>
        </p:nvSpPr>
        <p:spPr>
          <a:xfrm>
            <a:off x="626224" y="987574"/>
            <a:ext cx="1500710" cy="728394"/>
          </a:xfrm>
          <a:prstGeom prst="rect">
            <a:avLst/>
          </a:prstGeom>
        </p:spPr>
        <p:txBody>
          <a:bodyPr wrap="non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7EA7"/>
                </a:solidFill>
                <a:latin typeface="Segoe UI" pitchFamily="34" charset="0"/>
                <a:ea typeface="Segoe UI" pitchFamily="34" charset="0"/>
                <a:cs typeface="Segoe UI" pitchFamily="34" charset="0"/>
              </a:rPr>
              <a:t>207.5</a:t>
            </a:r>
            <a:r>
              <a:rPr lang="en-US" b="1" dirty="0">
                <a:solidFill>
                  <a:srgbClr val="007EA7"/>
                </a:solidFill>
                <a:latin typeface="Segoe UI" pitchFamily="34" charset="0"/>
                <a:ea typeface="Segoe UI" pitchFamily="34" charset="0"/>
                <a:cs typeface="Segoe UI" pitchFamily="34" charset="0"/>
              </a:rPr>
              <a:t> ha </a:t>
            </a:r>
          </a:p>
          <a:p>
            <a:pPr>
              <a:lnSpc>
                <a:spcPts val="1600"/>
              </a:lnSpc>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SEZ area</a:t>
            </a:r>
          </a:p>
        </p:txBody>
      </p:sp>
      <p:sp>
        <p:nvSpPr>
          <p:cNvPr id="34" name="Прямоугольник 33"/>
          <p:cNvSpPr/>
          <p:nvPr/>
        </p:nvSpPr>
        <p:spPr>
          <a:xfrm>
            <a:off x="2665592" y="987574"/>
            <a:ext cx="1258336" cy="728394"/>
          </a:xfrm>
          <a:prstGeom prst="rect">
            <a:avLst/>
          </a:prstGeom>
        </p:spPr>
        <p:txBody>
          <a:bodyPr wrap="non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7EA7"/>
                </a:solidFill>
                <a:latin typeface="Segoe UI" pitchFamily="34" charset="0"/>
                <a:ea typeface="Segoe UI" pitchFamily="34" charset="0"/>
                <a:cs typeface="Segoe UI" pitchFamily="34" charset="0"/>
              </a:rPr>
              <a:t>50</a:t>
            </a:r>
          </a:p>
          <a:p>
            <a:pPr>
              <a:lnSpc>
                <a:spcPts val="1600"/>
              </a:lnSpc>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Residents</a:t>
            </a:r>
          </a:p>
        </p:txBody>
      </p:sp>
      <p:sp>
        <p:nvSpPr>
          <p:cNvPr id="35" name="Прямоугольник 34"/>
          <p:cNvSpPr/>
          <p:nvPr/>
        </p:nvSpPr>
        <p:spPr>
          <a:xfrm>
            <a:off x="4230916" y="987574"/>
            <a:ext cx="1788865" cy="728394"/>
          </a:xfrm>
          <a:prstGeom prst="rect">
            <a:avLst/>
          </a:prstGeom>
        </p:spPr>
        <p:txBody>
          <a:bodyPr wrap="non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007EA7"/>
                </a:solidFill>
                <a:latin typeface="Segoe UI" pitchFamily="34" charset="0"/>
                <a:ea typeface="Segoe UI" pitchFamily="34" charset="0"/>
                <a:cs typeface="Segoe UI" pitchFamily="34" charset="0"/>
              </a:rPr>
              <a:t>~5600</a:t>
            </a:r>
          </a:p>
          <a:p>
            <a:pPr>
              <a:lnSpc>
                <a:spcPts val="1600"/>
              </a:lnSpc>
            </a:pPr>
            <a:r>
              <a:rPr lang="en-US"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Jobs</a:t>
            </a:r>
          </a:p>
        </p:txBody>
      </p:sp>
      <p:sp>
        <p:nvSpPr>
          <p:cNvPr id="36" name="Прямоугольник 35"/>
          <p:cNvSpPr/>
          <p:nvPr/>
        </p:nvSpPr>
        <p:spPr>
          <a:xfrm>
            <a:off x="6444208" y="987574"/>
            <a:ext cx="1451016" cy="728394"/>
          </a:xfrm>
          <a:prstGeom prst="rect">
            <a:avLst/>
          </a:prstGeom>
        </p:spPr>
        <p:txBody>
          <a:bodyPr wrap="non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EA7"/>
                </a:solidFill>
                <a:latin typeface="Segoe UI" pitchFamily="34" charset="0"/>
                <a:ea typeface="Segoe UI" pitchFamily="34" charset="0"/>
                <a:cs typeface="Segoe UI" pitchFamily="34" charset="0"/>
              </a:rPr>
              <a:t>₽ </a:t>
            </a:r>
            <a:r>
              <a:rPr lang="en-US" sz="2800" b="1" dirty="0">
                <a:solidFill>
                  <a:srgbClr val="007EA7"/>
                </a:solidFill>
                <a:latin typeface="Segoe UI" pitchFamily="34" charset="0"/>
                <a:ea typeface="Segoe UI" pitchFamily="34" charset="0"/>
                <a:cs typeface="Segoe UI" pitchFamily="34" charset="0"/>
              </a:rPr>
              <a:t>16.8</a:t>
            </a:r>
            <a:r>
              <a:rPr lang="en-US" b="1" dirty="0">
                <a:solidFill>
                  <a:srgbClr val="007EA7"/>
                </a:solidFill>
                <a:latin typeface="Segoe UI" pitchFamily="34" charset="0"/>
                <a:ea typeface="Segoe UI" pitchFamily="34" charset="0"/>
                <a:cs typeface="Segoe UI" pitchFamily="34" charset="0"/>
              </a:rPr>
              <a:t> </a:t>
            </a:r>
            <a:r>
              <a:rPr lang="en-US" b="1" dirty="0" err="1">
                <a:solidFill>
                  <a:srgbClr val="007EA7"/>
                </a:solidFill>
                <a:latin typeface="Segoe UI" pitchFamily="34" charset="0"/>
                <a:ea typeface="Segoe UI" pitchFamily="34" charset="0"/>
                <a:cs typeface="Segoe UI" pitchFamily="34" charset="0"/>
              </a:rPr>
              <a:t>bn</a:t>
            </a:r>
            <a:endParaRPr lang="en-US" b="1" dirty="0">
              <a:solidFill>
                <a:srgbClr val="007EA7"/>
              </a:solidFill>
              <a:latin typeface="Segoe UI" pitchFamily="34" charset="0"/>
              <a:ea typeface="Segoe UI" pitchFamily="34" charset="0"/>
              <a:cs typeface="Segoe UI" pitchFamily="34" charset="0"/>
            </a:endParaRPr>
          </a:p>
          <a:p>
            <a:pPr>
              <a:lnSpc>
                <a:spcPts val="1600"/>
              </a:lnSpc>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Investment</a:t>
            </a:r>
          </a:p>
        </p:txBody>
      </p:sp>
      <p:sp>
        <p:nvSpPr>
          <p:cNvPr id="47" name="Прямоугольник 46"/>
          <p:cNvSpPr/>
          <p:nvPr/>
        </p:nvSpPr>
        <p:spPr>
          <a:xfrm>
            <a:off x="1403648" y="3178038"/>
            <a:ext cx="4419311" cy="493042"/>
          </a:xfrm>
          <a:prstGeom prst="rect">
            <a:avLst/>
          </a:prstGeom>
        </p:spPr>
        <p:txBody>
          <a:bodyPr wrap="square" lIns="107275" tIns="53637" rIns="107275" bIns="53637">
            <a:spAutoFit/>
          </a:bodyPr>
          <a:lstStyle/>
          <a:p>
            <a:pPr>
              <a:lnSpc>
                <a:spcPts val="1500"/>
              </a:lnSpc>
            </a:pPr>
            <a:r>
              <a:rPr lang="en-US" sz="1400">
                <a:solidFill>
                  <a:schemeClr val="tx1">
                    <a:lumMod val="75000"/>
                    <a:lumOff val="25000"/>
                  </a:schemeClr>
                </a:solidFill>
                <a:latin typeface="Segoe UI" pitchFamily="34" charset="0"/>
                <a:ea typeface="Segoe UI" pitchFamily="34" charset="0"/>
                <a:cs typeface="Segoe UI" pitchFamily="34" charset="0"/>
              </a:rPr>
              <a:t>VAT and import duties</a:t>
            </a:r>
          </a:p>
        </p:txBody>
      </p:sp>
      <p:sp>
        <p:nvSpPr>
          <p:cNvPr id="48" name="Прямоугольник 47"/>
          <p:cNvSpPr/>
          <p:nvPr/>
        </p:nvSpPr>
        <p:spPr>
          <a:xfrm>
            <a:off x="800911" y="1997147"/>
            <a:ext cx="1321173" cy="769431"/>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400" b="1">
                <a:solidFill>
                  <a:srgbClr val="A62341"/>
                </a:solidFill>
                <a:latin typeface="Segoe UI" pitchFamily="34" charset="0"/>
                <a:ea typeface="Segoe UI" pitchFamily="34" charset="0"/>
                <a:cs typeface="Segoe UI" pitchFamily="34" charset="0"/>
              </a:rPr>
              <a:t>47%</a:t>
            </a:r>
          </a:p>
        </p:txBody>
      </p:sp>
      <p:sp>
        <p:nvSpPr>
          <p:cNvPr id="49" name="Прямоугольник 48"/>
          <p:cNvSpPr/>
          <p:nvPr/>
        </p:nvSpPr>
        <p:spPr>
          <a:xfrm>
            <a:off x="2066679" y="2132134"/>
            <a:ext cx="3050633" cy="523210"/>
          </a:xfrm>
          <a:prstGeom prst="rect">
            <a:avLst/>
          </a:prstGeom>
        </p:spPr>
        <p:txBody>
          <a:bodyPr wrap="squar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tx1">
                    <a:lumMod val="75000"/>
                    <a:lumOff val="25000"/>
                  </a:schemeClr>
                </a:solidFill>
                <a:latin typeface="Segoe UI" pitchFamily="34" charset="0"/>
                <a:ea typeface="Segoe UI" pitchFamily="34" charset="0"/>
                <a:cs typeface="Segoe UI" pitchFamily="34" charset="0"/>
              </a:rPr>
              <a:t>Regional tax burden reduction</a:t>
            </a:r>
          </a:p>
        </p:txBody>
      </p:sp>
      <p:sp>
        <p:nvSpPr>
          <p:cNvPr id="50" name="Прямоугольник 49"/>
          <p:cNvSpPr/>
          <p:nvPr/>
        </p:nvSpPr>
        <p:spPr>
          <a:xfrm>
            <a:off x="6309763" y="1956787"/>
            <a:ext cx="2520279" cy="830987"/>
          </a:xfrm>
          <a:prstGeom prst="rect">
            <a:avLst/>
          </a:prstGeom>
        </p:spPr>
        <p:txBody>
          <a:bodyPr wrap="squar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1162" indent="-201162">
              <a:buClr>
                <a:srgbClr val="A62341"/>
              </a:buClr>
              <a:buSzPct val="80000"/>
              <a:buFont typeface="Wingdings" panose="05000000000000000000" pitchFamily="2" charset="2"/>
              <a:buChar char="§"/>
            </a:pPr>
            <a:r>
              <a:rPr lang="en-US" sz="1200">
                <a:latin typeface="Segoe UI" pitchFamily="34" charset="0"/>
                <a:ea typeface="Segoe UI" pitchFamily="34" charset="0"/>
                <a:cs typeface="Segoe UI" pitchFamily="34" charset="0"/>
              </a:rPr>
              <a:t>Income tax</a:t>
            </a:r>
            <a:r>
              <a:rPr lang="en-US" sz="1200">
                <a:solidFill>
                  <a:srgbClr val="A62341"/>
                </a:solidFill>
                <a:latin typeface="Segoe UI" pitchFamily="34" charset="0"/>
                <a:ea typeface="Segoe UI" pitchFamily="34" charset="0"/>
                <a:cs typeface="Segoe UI" pitchFamily="34" charset="0"/>
              </a:rPr>
              <a:t>*</a:t>
            </a:r>
            <a:r>
              <a:rPr lang="en-US" sz="1200">
                <a:latin typeface="Segoe UI" pitchFamily="34" charset="0"/>
                <a:ea typeface="Segoe UI" pitchFamily="34" charset="0"/>
                <a:cs typeface="Segoe UI" pitchFamily="34" charset="0"/>
              </a:rPr>
              <a:t> </a:t>
            </a:r>
          </a:p>
          <a:p>
            <a:pPr marL="201162" indent="-201162">
              <a:buClr>
                <a:srgbClr val="A62341"/>
              </a:buClr>
              <a:buSzPct val="80000"/>
              <a:buFont typeface="Wingdings" panose="05000000000000000000" pitchFamily="2" charset="2"/>
              <a:buChar char="§"/>
            </a:pPr>
            <a:r>
              <a:rPr lang="en-US" sz="1200">
                <a:latin typeface="Segoe UI" pitchFamily="34" charset="0"/>
                <a:ea typeface="Segoe UI" pitchFamily="34" charset="0"/>
                <a:cs typeface="Segoe UI" pitchFamily="34" charset="0"/>
              </a:rPr>
              <a:t>Property tax</a:t>
            </a:r>
            <a:r>
              <a:rPr lang="en-US" sz="1200">
                <a:solidFill>
                  <a:srgbClr val="A62341"/>
                </a:solidFill>
                <a:latin typeface="Segoe UI" pitchFamily="34" charset="0"/>
                <a:ea typeface="Segoe UI" pitchFamily="34" charset="0"/>
                <a:cs typeface="Segoe UI" pitchFamily="34" charset="0"/>
              </a:rPr>
              <a:t>*</a:t>
            </a:r>
            <a:r>
              <a:rPr lang="en-US" sz="1200">
                <a:latin typeface="Segoe UI" pitchFamily="34" charset="0"/>
                <a:ea typeface="Segoe UI" pitchFamily="34" charset="0"/>
                <a:cs typeface="Segoe UI" pitchFamily="34" charset="0"/>
              </a:rPr>
              <a:t> </a:t>
            </a:r>
          </a:p>
          <a:p>
            <a:pPr marL="201162" indent="-201162">
              <a:buClr>
                <a:srgbClr val="A62341"/>
              </a:buClr>
              <a:buSzPct val="80000"/>
              <a:buFont typeface="Wingdings" panose="05000000000000000000" pitchFamily="2" charset="2"/>
              <a:buChar char="§"/>
            </a:pPr>
            <a:r>
              <a:rPr lang="en-US" sz="1200">
                <a:latin typeface="Segoe UI" pitchFamily="34" charset="0"/>
                <a:ea typeface="Segoe UI" pitchFamily="34" charset="0"/>
                <a:cs typeface="Segoe UI" pitchFamily="34" charset="0"/>
              </a:rPr>
              <a:t>Land tax</a:t>
            </a:r>
            <a:r>
              <a:rPr lang="en-US" sz="1200">
                <a:solidFill>
                  <a:srgbClr val="A62341"/>
                </a:solidFill>
                <a:latin typeface="Segoe UI" pitchFamily="34" charset="0"/>
                <a:ea typeface="Segoe UI" pitchFamily="34" charset="0"/>
                <a:cs typeface="Segoe UI" pitchFamily="34" charset="0"/>
              </a:rPr>
              <a:t>*</a:t>
            </a:r>
            <a:r>
              <a:rPr lang="en-US" sz="1200">
                <a:latin typeface="Segoe UI" pitchFamily="34" charset="0"/>
                <a:ea typeface="Segoe UI" pitchFamily="34" charset="0"/>
                <a:cs typeface="Segoe UI" pitchFamily="34" charset="0"/>
              </a:rPr>
              <a:t> </a:t>
            </a:r>
          </a:p>
          <a:p>
            <a:pPr marL="201162" indent="-201162">
              <a:buClr>
                <a:srgbClr val="A62341"/>
              </a:buClr>
              <a:buSzPct val="80000"/>
              <a:buFont typeface="Wingdings" panose="05000000000000000000" pitchFamily="2" charset="2"/>
              <a:buChar char="§"/>
            </a:pPr>
            <a:r>
              <a:rPr lang="en-US" sz="1200">
                <a:latin typeface="Segoe UI" pitchFamily="34" charset="0"/>
                <a:ea typeface="Segoe UI" pitchFamily="34" charset="0"/>
                <a:cs typeface="Segoe UI" pitchFamily="34" charset="0"/>
              </a:rPr>
              <a:t>Transportation tax</a:t>
            </a:r>
            <a:r>
              <a:rPr lang="en-US" sz="1200">
                <a:solidFill>
                  <a:srgbClr val="A62341"/>
                </a:solidFill>
                <a:latin typeface="Segoe UI" pitchFamily="34" charset="0"/>
                <a:ea typeface="Segoe UI" pitchFamily="34" charset="0"/>
                <a:cs typeface="Segoe UI" pitchFamily="34" charset="0"/>
              </a:rPr>
              <a:t>*</a:t>
            </a:r>
            <a:r>
              <a:rPr lang="en-US" sz="1200">
                <a:latin typeface="Segoe UI" pitchFamily="34" charset="0"/>
                <a:ea typeface="Segoe UI" pitchFamily="34" charset="0"/>
                <a:cs typeface="Segoe UI" pitchFamily="34" charset="0"/>
              </a:rPr>
              <a:t> </a:t>
            </a:r>
          </a:p>
        </p:txBody>
      </p:sp>
      <p:sp>
        <p:nvSpPr>
          <p:cNvPr id="51" name="Прямоугольник 50"/>
          <p:cNvSpPr/>
          <p:nvPr/>
        </p:nvSpPr>
        <p:spPr>
          <a:xfrm>
            <a:off x="5302825" y="1997147"/>
            <a:ext cx="997367" cy="769431"/>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400" b="1">
                <a:solidFill>
                  <a:srgbClr val="A62341"/>
                </a:solidFill>
                <a:latin typeface="Segoe UI" pitchFamily="34" charset="0"/>
                <a:ea typeface="Segoe UI" pitchFamily="34" charset="0"/>
                <a:cs typeface="Segoe UI" pitchFamily="34" charset="0"/>
              </a:rPr>
              <a:t>0%</a:t>
            </a:r>
          </a:p>
        </p:txBody>
      </p:sp>
      <p:sp>
        <p:nvSpPr>
          <p:cNvPr id="52" name="Стрелка вниз 51"/>
          <p:cNvSpPr/>
          <p:nvPr/>
        </p:nvSpPr>
        <p:spPr>
          <a:xfrm>
            <a:off x="549582" y="2238060"/>
            <a:ext cx="279857" cy="306860"/>
          </a:xfrm>
          <a:prstGeom prst="downArrow">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A62341"/>
              </a:solidFill>
            </a:endParaRPr>
          </a:p>
        </p:txBody>
      </p:sp>
      <p:sp>
        <p:nvSpPr>
          <p:cNvPr id="19" name="Прямоугольник 18"/>
          <p:cNvSpPr/>
          <p:nvPr/>
        </p:nvSpPr>
        <p:spPr>
          <a:xfrm>
            <a:off x="4367807" y="4191990"/>
            <a:ext cx="1929123" cy="539209"/>
          </a:xfrm>
          <a:prstGeom prst="rect">
            <a:avLst/>
          </a:prstGeom>
        </p:spPr>
        <p:txBody>
          <a:bodyPr wrap="square" lIns="107275" tIns="53637" rIns="107275" bIns="53637">
            <a:spAutoFit/>
          </a:bodyPr>
          <a:lstStyle/>
          <a:p>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Preferential land purchase </a:t>
            </a:r>
          </a:p>
        </p:txBody>
      </p:sp>
      <p:sp>
        <p:nvSpPr>
          <p:cNvPr id="20" name="Прямоугольник 19"/>
          <p:cNvSpPr/>
          <p:nvPr/>
        </p:nvSpPr>
        <p:spPr>
          <a:xfrm>
            <a:off x="1134710" y="4191990"/>
            <a:ext cx="2969363" cy="539209"/>
          </a:xfrm>
          <a:prstGeom prst="rect">
            <a:avLst/>
          </a:prstGeom>
        </p:spPr>
        <p:txBody>
          <a:bodyPr wrap="square" lIns="107275" tIns="53637" rIns="107275" bIns="53637">
            <a:spAutoFit/>
          </a:bodyPr>
          <a:lstStyle/>
          <a:p>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Free utility connection</a:t>
            </a:r>
          </a:p>
        </p:txBody>
      </p:sp>
      <p:sp>
        <p:nvSpPr>
          <p:cNvPr id="21" name="Прямоугольник 20"/>
          <p:cNvSpPr/>
          <p:nvPr/>
        </p:nvSpPr>
        <p:spPr>
          <a:xfrm>
            <a:off x="487656" y="3720662"/>
            <a:ext cx="5688632" cy="354555"/>
          </a:xfrm>
          <a:prstGeom prst="rect">
            <a:avLst/>
          </a:prstGeom>
        </p:spPr>
        <p:txBody>
          <a:bodyPr wrap="square" lIns="107287" tIns="53643" rIns="107287" bIns="53643">
            <a:spAutoFit/>
          </a:bodyPr>
          <a:lstStyle/>
          <a:p>
            <a:pPr algn="just">
              <a:spcBef>
                <a:spcPct val="0"/>
              </a:spcBef>
              <a:defRPr/>
            </a:pPr>
            <a: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t>Preferential terms for land purchase and utility connection </a:t>
            </a:r>
          </a:p>
        </p:txBody>
      </p:sp>
      <p:pic>
        <p:nvPicPr>
          <p:cNvPr id="22" name="Picture 2" descr="D:\работа\!!!ГАУИ\презентации\icon\2018\icons_2018-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191990"/>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D:\работа\!!!ГАУИ\презентации\icon\2018\icons_2018-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11" y="4233189"/>
            <a:ext cx="539999"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931790"/>
            <a:ext cx="3202672" cy="284693"/>
          </a:xfrm>
          <a:prstGeom prst="rect">
            <a:avLst/>
          </a:prstGeom>
        </p:spPr>
        <p:txBody>
          <a:bodyPr wrap="none">
            <a:spAutoFit/>
          </a:bodyPr>
          <a:lstStyle/>
          <a:p>
            <a:pPr>
              <a:lnSpc>
                <a:spcPts val="1500"/>
              </a:lnSpc>
            </a:pPr>
            <a:r>
              <a:rPr lang="en-US" sz="1600" b="1">
                <a:solidFill>
                  <a:srgbClr val="007EA7"/>
                </a:solidFill>
                <a:latin typeface="Segoe UI" panose="020B0502040204020203" pitchFamily="34" charset="0"/>
                <a:ea typeface="Segoe UI" panose="020B0502040204020203" pitchFamily="34" charset="0"/>
                <a:cs typeface="Segoe UI" panose="020B0502040204020203" pitchFamily="34" charset="0"/>
              </a:rPr>
              <a:t>Free customs zone</a:t>
            </a:r>
          </a:p>
        </p:txBody>
      </p:sp>
      <p:sp>
        <p:nvSpPr>
          <p:cNvPr id="26" name="Прямоугольник 25"/>
          <p:cNvSpPr/>
          <p:nvPr/>
        </p:nvSpPr>
        <p:spPr>
          <a:xfrm>
            <a:off x="467544" y="3039844"/>
            <a:ext cx="997367" cy="769431"/>
          </a:xfrm>
          <a:prstGeom prst="rect">
            <a:avLst/>
          </a:prstGeom>
        </p:spPr>
        <p:txBody>
          <a:bodyPr wrap="none" lIns="91429" tIns="45715" rIns="91429" bIns="45715"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400" b="1">
                <a:solidFill>
                  <a:srgbClr val="A62341"/>
                </a:solidFill>
                <a:latin typeface="Segoe UI" pitchFamily="34" charset="0"/>
                <a:ea typeface="Segoe UI" pitchFamily="34" charset="0"/>
                <a:cs typeface="Segoe UI" pitchFamily="34" charset="0"/>
              </a:rPr>
              <a:t>0%</a:t>
            </a:r>
          </a:p>
        </p:txBody>
      </p:sp>
      <p:sp>
        <p:nvSpPr>
          <p:cNvPr id="27" name="Прямоугольник 26">
            <a:extLst>
              <a:ext uri="{FF2B5EF4-FFF2-40B4-BE49-F238E27FC236}">
                <a16:creationId xmlns:a16="http://schemas.microsoft.com/office/drawing/2014/main" id="{00E5E838-A91F-4230-8F14-0A1F90B7761C}"/>
              </a:ext>
            </a:extLst>
          </p:cNvPr>
          <p:cNvSpPr/>
          <p:nvPr/>
        </p:nvSpPr>
        <p:spPr>
          <a:xfrm>
            <a:off x="6300192" y="4075217"/>
            <a:ext cx="420286" cy="584765"/>
          </a:xfrm>
          <a:prstGeom prst="rect">
            <a:avLst/>
          </a:prstGeom>
        </p:spPr>
        <p:txBody>
          <a:bodyPr wrap="non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A62341"/>
                </a:solidFill>
                <a:latin typeface="Segoe UI" pitchFamily="34" charset="0"/>
                <a:ea typeface="Segoe UI" pitchFamily="34" charset="0"/>
                <a:cs typeface="Segoe UI" pitchFamily="34" charset="0"/>
              </a:rPr>
              <a:t>7</a:t>
            </a:r>
          </a:p>
        </p:txBody>
      </p:sp>
      <p:sp>
        <p:nvSpPr>
          <p:cNvPr id="28" name="Прямоугольник 27">
            <a:extLst>
              <a:ext uri="{FF2B5EF4-FFF2-40B4-BE49-F238E27FC236}">
                <a16:creationId xmlns:a16="http://schemas.microsoft.com/office/drawing/2014/main" id="{59695823-B58A-4F20-93FC-786258D3C6FE}"/>
              </a:ext>
            </a:extLst>
          </p:cNvPr>
          <p:cNvSpPr/>
          <p:nvPr/>
        </p:nvSpPr>
        <p:spPr>
          <a:xfrm>
            <a:off x="6641793" y="4198327"/>
            <a:ext cx="3042775" cy="461655"/>
          </a:xfrm>
          <a:prstGeom prst="rect">
            <a:avLst/>
          </a:prstGeom>
        </p:spPr>
        <p:txBody>
          <a:bodyPr wrap="squar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solidFill>
                  <a:schemeClr val="tx1">
                    <a:lumMod val="75000"/>
                    <a:lumOff val="25000"/>
                  </a:schemeClr>
                </a:solidFill>
                <a:latin typeface="Segoe UI" pitchFamily="34" charset="0"/>
                <a:ea typeface="Segoe UI" pitchFamily="34" charset="0"/>
                <a:cs typeface="Segoe UI" pitchFamily="34" charset="0"/>
              </a:rPr>
              <a:t>Vacant plots</a:t>
            </a:r>
          </a:p>
          <a:p>
            <a:r>
              <a:rPr lang="en-US" sz="1200">
                <a:latin typeface="Segoe UI" panose="020B0502040204020203" pitchFamily="34" charset="0"/>
                <a:ea typeface="Segoe UI" panose="020B0502040204020203" pitchFamily="34" charset="0"/>
                <a:cs typeface="Segoe UI" panose="020B0502040204020203" pitchFamily="34" charset="0"/>
              </a:rPr>
              <a:t>with a total area of 5.4 ha</a:t>
            </a:r>
          </a:p>
        </p:txBody>
      </p:sp>
      <p:sp>
        <p:nvSpPr>
          <p:cNvPr id="31" name="TextBox 30">
            <a:extLst>
              <a:ext uri="{FF2B5EF4-FFF2-40B4-BE49-F238E27FC236}">
                <a16:creationId xmlns:a16="http://schemas.microsoft.com/office/drawing/2014/main" id="{47AD2867-7405-4633-854B-15623B5EBF58}"/>
              </a:ext>
            </a:extLst>
          </p:cNvPr>
          <p:cNvSpPr txBox="1"/>
          <p:nvPr/>
        </p:nvSpPr>
        <p:spPr>
          <a:xfrm>
            <a:off x="6300192" y="3032114"/>
            <a:ext cx="2042620" cy="323777"/>
          </a:xfrm>
          <a:prstGeom prst="rect">
            <a:avLst/>
          </a:prstGeom>
          <a:noFill/>
        </p:spPr>
        <p:txBody>
          <a:bodyPr wrap="square" lIns="107287" tIns="53643" rIns="107287" bIns="53643" rtlCol="0">
            <a:spAutoFit/>
          </a:bodyPr>
          <a:lstStyle/>
          <a:p>
            <a:r>
              <a:rPr lang="en-US" sz="1400" b="1">
                <a:solidFill>
                  <a:schemeClr val="tx1">
                    <a:lumMod val="75000"/>
                    <a:lumOff val="25000"/>
                  </a:schemeClr>
                </a:solidFill>
                <a:latin typeface="Segoe UI" pitchFamily="34" charset="0"/>
                <a:ea typeface="Segoe UI" pitchFamily="34" charset="0"/>
                <a:cs typeface="Segoe UI" pitchFamily="34" charset="0"/>
              </a:rPr>
              <a:t>Brown field projects </a:t>
            </a:r>
          </a:p>
        </p:txBody>
      </p:sp>
      <p:sp>
        <p:nvSpPr>
          <p:cNvPr id="32" name="Прямоугольник 31">
            <a:extLst>
              <a:ext uri="{FF2B5EF4-FFF2-40B4-BE49-F238E27FC236}">
                <a16:creationId xmlns:a16="http://schemas.microsoft.com/office/drawing/2014/main" id="{10CD3D59-2B7B-471E-81B8-C3AE308353EA}"/>
              </a:ext>
            </a:extLst>
          </p:cNvPr>
          <p:cNvSpPr/>
          <p:nvPr/>
        </p:nvSpPr>
        <p:spPr>
          <a:xfrm>
            <a:off x="6300192" y="3267740"/>
            <a:ext cx="2411516" cy="584765"/>
          </a:xfrm>
          <a:prstGeom prst="rect">
            <a:avLst/>
          </a:prstGeom>
        </p:spPr>
        <p:txBody>
          <a:bodyPr wrap="square" lIns="91429" tIns="45715" rIns="91429" bIns="45715">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A62341"/>
                </a:solidFill>
                <a:latin typeface="Segoe UI" pitchFamily="34" charset="0"/>
                <a:ea typeface="Segoe UI" pitchFamily="34" charset="0"/>
                <a:cs typeface="Segoe UI" pitchFamily="34" charset="0"/>
              </a:rPr>
              <a:t>76,800</a:t>
            </a:r>
            <a:r>
              <a:rPr lang="en-US" b="1" dirty="0">
                <a:solidFill>
                  <a:srgbClr val="A62341"/>
                </a:solidFill>
                <a:latin typeface="Segoe UI" pitchFamily="34" charset="0"/>
                <a:ea typeface="Segoe UI" pitchFamily="34" charset="0"/>
                <a:cs typeface="Segoe UI" pitchFamily="34" charset="0"/>
              </a:rPr>
              <a:t> m</a:t>
            </a:r>
            <a:r>
              <a:rPr lang="en-US" b="1" baseline="30000" dirty="0">
                <a:solidFill>
                  <a:srgbClr val="A62341"/>
                </a:solidFill>
                <a:latin typeface="Segoe UI" pitchFamily="34" charset="0"/>
                <a:ea typeface="Segoe UI" pitchFamily="34" charset="0"/>
                <a:cs typeface="Segoe UI" pitchFamily="34" charset="0"/>
              </a:rPr>
              <a:t>2</a:t>
            </a:r>
            <a:r>
              <a:rPr lang="en-US" b="1" dirty="0">
                <a:solidFill>
                  <a:srgbClr val="A62341"/>
                </a:solidFill>
                <a:latin typeface="Segoe UI" pitchFamily="34" charset="0"/>
                <a:ea typeface="Segoe UI" pitchFamily="34" charset="0"/>
                <a:cs typeface="Segoe UI" pitchFamily="34" charset="0"/>
              </a:rPr>
              <a:t> </a:t>
            </a:r>
          </a:p>
        </p:txBody>
      </p:sp>
      <p:sp>
        <p:nvSpPr>
          <p:cNvPr id="41" name="TextBox 40">
            <a:extLst>
              <a:ext uri="{FF2B5EF4-FFF2-40B4-BE49-F238E27FC236}">
                <a16:creationId xmlns:a16="http://schemas.microsoft.com/office/drawing/2014/main" id="{47AD2867-7405-4633-854B-15623B5EBF58}"/>
              </a:ext>
            </a:extLst>
          </p:cNvPr>
          <p:cNvSpPr txBox="1"/>
          <p:nvPr/>
        </p:nvSpPr>
        <p:spPr>
          <a:xfrm>
            <a:off x="6300192" y="3832149"/>
            <a:ext cx="2088232" cy="323777"/>
          </a:xfrm>
          <a:prstGeom prst="rect">
            <a:avLst/>
          </a:prstGeom>
          <a:noFill/>
        </p:spPr>
        <p:txBody>
          <a:bodyPr wrap="square" lIns="107287" tIns="53643" rIns="107287" bIns="53643" rtlCol="0">
            <a:spAutoFit/>
          </a:bodyPr>
          <a:lstStyle/>
          <a:p>
            <a:r>
              <a:rPr lang="en-US" sz="1400" b="1">
                <a:solidFill>
                  <a:schemeClr val="tx1">
                    <a:lumMod val="75000"/>
                    <a:lumOff val="25000"/>
                  </a:schemeClr>
                </a:solidFill>
                <a:latin typeface="Segoe UI" pitchFamily="34" charset="0"/>
                <a:ea typeface="Segoe UI" pitchFamily="34" charset="0"/>
                <a:cs typeface="Segoe UI" pitchFamily="34" charset="0"/>
              </a:rPr>
              <a:t>Green field projects </a:t>
            </a:r>
          </a:p>
        </p:txBody>
      </p:sp>
      <p:cxnSp>
        <p:nvCxnSpPr>
          <p:cNvPr id="4" name="Прямая соединительная линия 3"/>
          <p:cNvCxnSpPr/>
          <p:nvPr/>
        </p:nvCxnSpPr>
        <p:spPr>
          <a:xfrm>
            <a:off x="567674" y="2859782"/>
            <a:ext cx="825279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537908" y="3795886"/>
            <a:ext cx="552693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dirty="0"/>
              <a:t>Infrastructure Development: </a:t>
            </a:r>
            <a:r>
              <a:rPr lang="en-US" sz="2500" dirty="0" err="1"/>
              <a:t>Technoparks</a:t>
            </a:r>
            <a:endParaRPr lang="en-US" sz="2500" dirty="0"/>
          </a:p>
        </p:txBody>
      </p:sp>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2" r="-309"/>
          <a:stretch/>
        </p:blipFill>
        <p:spPr bwMode="auto">
          <a:xfrm>
            <a:off x="4657042" y="1425616"/>
            <a:ext cx="4019414" cy="237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4572000" y="3867894"/>
            <a:ext cx="4419754" cy="1105314"/>
          </a:xfrm>
          <a:prstGeom prst="rect">
            <a:avLst/>
          </a:prstGeom>
          <a:noFill/>
        </p:spPr>
        <p:txBody>
          <a:bodyPr wrap="square" lIns="58303" tIns="29152" rIns="58303" bIns="29152"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83"/>
              </a:spcBef>
            </a:pPr>
            <a:r>
              <a:rPr lang="en-US">
                <a:solidFill>
                  <a:srgbClr val="A91633"/>
                </a:solidFill>
                <a:latin typeface="Segoe UI" pitchFamily="34" charset="0"/>
                <a:ea typeface="Segoe UI" pitchFamily="34" charset="0"/>
                <a:cs typeface="Segoe UI" pitchFamily="34" charset="0"/>
              </a:rPr>
              <a:t>Broad industry specialization: </a:t>
            </a:r>
          </a:p>
          <a:p>
            <a:pPr marL="285750" indent="-285750">
              <a:lnSpc>
                <a:spcPts val="1600"/>
              </a:lnSpc>
              <a:spcBef>
                <a:spcPts val="383"/>
              </a:spcBef>
              <a:buClr>
                <a:srgbClr val="A62341"/>
              </a:buClr>
              <a:buFont typeface="Wingdings" panose="05000000000000000000" pitchFamily="2" charset="2"/>
              <a:buChar char="§"/>
            </a:pPr>
            <a:r>
              <a:rPr lang="en-US" sz="1600">
                <a:solidFill>
                  <a:schemeClr val="tx1">
                    <a:lumMod val="75000"/>
                    <a:lumOff val="25000"/>
                  </a:schemeClr>
                </a:solidFill>
                <a:latin typeface="Segoe UI" pitchFamily="34" charset="0"/>
                <a:ea typeface="Segoe UI" pitchFamily="34" charset="0"/>
                <a:cs typeface="Segoe UI" pitchFamily="34" charset="0"/>
              </a:rPr>
              <a:t>Preferential leasing conditions</a:t>
            </a:r>
          </a:p>
          <a:p>
            <a:pPr marL="285750" indent="-285750">
              <a:lnSpc>
                <a:spcPts val="1600"/>
              </a:lnSpc>
              <a:spcBef>
                <a:spcPts val="383"/>
              </a:spcBef>
              <a:buClr>
                <a:srgbClr val="A62341"/>
              </a:buClr>
              <a:buFont typeface="Wingdings" panose="05000000000000000000" pitchFamily="2" charset="2"/>
              <a:buChar char="§"/>
            </a:pPr>
            <a:r>
              <a:rPr lang="en-US" sz="1600">
                <a:solidFill>
                  <a:schemeClr val="tx1">
                    <a:lumMod val="75000"/>
                    <a:lumOff val="25000"/>
                  </a:schemeClr>
                </a:solidFill>
                <a:latin typeface="Segoe UI" pitchFamily="34" charset="0"/>
                <a:ea typeface="Segoe UI" pitchFamily="34" charset="0"/>
                <a:cs typeface="Segoe UI" pitchFamily="34" charset="0"/>
              </a:rPr>
              <a:t>Tax benefits for anchor residents</a:t>
            </a:r>
          </a:p>
          <a:p>
            <a:pPr>
              <a:lnSpc>
                <a:spcPts val="1600"/>
              </a:lnSpc>
              <a:spcBef>
                <a:spcPts val="383"/>
              </a:spcBef>
            </a:pPr>
            <a:endParaRPr lang="ru-RU" sz="1200" b="1" dirty="0">
              <a:solidFill>
                <a:srgbClr val="A91633"/>
              </a:solidFill>
              <a:latin typeface="Segoe UI" pitchFamily="34" charset="0"/>
              <a:ea typeface="Segoe UI" pitchFamily="34" charset="0"/>
              <a:cs typeface="Segoe UI" pitchFamily="34" charset="0"/>
            </a:endParaRPr>
          </a:p>
        </p:txBody>
      </p:sp>
      <p:sp>
        <p:nvSpPr>
          <p:cNvPr id="29" name="Прямоугольник 28"/>
          <p:cNvSpPr/>
          <p:nvPr/>
        </p:nvSpPr>
        <p:spPr>
          <a:xfrm>
            <a:off x="4602072" y="1043680"/>
            <a:ext cx="4218400" cy="335872"/>
          </a:xfrm>
          <a:prstGeom prst="rect">
            <a:avLst/>
          </a:prstGeom>
        </p:spPr>
        <p:txBody>
          <a:bodyPr wrap="square" lIns="58303" tIns="29152" rIns="58303" bIns="29152">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6152">
              <a:defRPr/>
            </a:pPr>
            <a:r>
              <a:rPr lang="en-US">
                <a:solidFill>
                  <a:srgbClr val="007EA7"/>
                </a:solidFill>
                <a:latin typeface="Segoe UI" pitchFamily="34" charset="0"/>
                <a:ea typeface="Segoe UI" pitchFamily="34" charset="0"/>
                <a:cs typeface="Segoe UI" pitchFamily="34" charset="0"/>
              </a:rPr>
              <a:t>Located all over the city:</a:t>
            </a:r>
          </a:p>
        </p:txBody>
      </p:sp>
      <p:cxnSp>
        <p:nvCxnSpPr>
          <p:cNvPr id="37" name="Прямая соединительная линия 47"/>
          <p:cNvCxnSpPr/>
          <p:nvPr/>
        </p:nvCxnSpPr>
        <p:spPr>
          <a:xfrm>
            <a:off x="441764" y="2931790"/>
            <a:ext cx="39142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47"/>
          <p:cNvCxnSpPr/>
          <p:nvPr/>
        </p:nvCxnSpPr>
        <p:spPr>
          <a:xfrm flipV="1">
            <a:off x="4355976" y="1011742"/>
            <a:ext cx="0" cy="364824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1166430" y="1043680"/>
            <a:ext cx="792265" cy="735982"/>
          </a:xfrm>
          <a:prstGeom prst="rect">
            <a:avLst/>
          </a:prstGeom>
        </p:spPr>
        <p:txBody>
          <a:bodyPr wrap="square" lIns="58303" tIns="29152" rIns="58303" bIns="29152">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a:solidFill>
                  <a:srgbClr val="007EA7"/>
                </a:solidFill>
                <a:latin typeface="Segoe UI" pitchFamily="34" charset="0"/>
                <a:ea typeface="Segoe UI" pitchFamily="34" charset="0"/>
                <a:cs typeface="Segoe UI" pitchFamily="34" charset="0"/>
              </a:rPr>
              <a:t>34</a:t>
            </a:r>
          </a:p>
        </p:txBody>
      </p:sp>
      <p:sp>
        <p:nvSpPr>
          <p:cNvPr id="40" name="Прямоугольник 39"/>
          <p:cNvSpPr/>
          <p:nvPr/>
        </p:nvSpPr>
        <p:spPr>
          <a:xfrm>
            <a:off x="441764" y="1967665"/>
            <a:ext cx="1146361" cy="748101"/>
          </a:xfrm>
          <a:prstGeom prst="rect">
            <a:avLst/>
          </a:prstGeom>
        </p:spPr>
        <p:txBody>
          <a:bodyPr wrap="none" lIns="77925" tIns="38963" rIns="77925" bIns="3896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A62341"/>
                </a:solidFill>
                <a:latin typeface="Segoe UI" pitchFamily="34" charset="0"/>
                <a:ea typeface="Segoe UI" pitchFamily="34" charset="0"/>
                <a:cs typeface="Segoe UI" pitchFamily="34" charset="0"/>
              </a:rPr>
              <a:t>32</a:t>
            </a:r>
          </a:p>
          <a:p>
            <a:pPr>
              <a:lnSpc>
                <a:spcPts val="900"/>
              </a:lnSpc>
            </a:pPr>
            <a:r>
              <a:rPr lang="en-US" sz="1400">
                <a:solidFill>
                  <a:schemeClr val="tx1">
                    <a:lumMod val="65000"/>
                    <a:lumOff val="35000"/>
                  </a:schemeClr>
                </a:solidFill>
                <a:latin typeface="Segoe UI" pitchFamily="34" charset="0"/>
                <a:ea typeface="Segoe UI" pitchFamily="34" charset="0"/>
                <a:cs typeface="Segoe UI" pitchFamily="34" charset="0"/>
              </a:rPr>
              <a:t>technoparks </a:t>
            </a:r>
          </a:p>
        </p:txBody>
      </p:sp>
      <p:sp>
        <p:nvSpPr>
          <p:cNvPr id="41" name="Прямоугольник 40"/>
          <p:cNvSpPr/>
          <p:nvPr/>
        </p:nvSpPr>
        <p:spPr>
          <a:xfrm>
            <a:off x="2411760" y="1967665"/>
            <a:ext cx="1197657" cy="748101"/>
          </a:xfrm>
          <a:prstGeom prst="rect">
            <a:avLst/>
          </a:prstGeom>
        </p:spPr>
        <p:txBody>
          <a:bodyPr wrap="none" lIns="77925" tIns="38963" rIns="77925" bIns="3896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A62341"/>
                </a:solidFill>
                <a:latin typeface="Segoe UI" pitchFamily="34" charset="0"/>
                <a:ea typeface="Segoe UI" pitchFamily="34" charset="0"/>
                <a:cs typeface="Segoe UI" pitchFamily="34" charset="0"/>
              </a:rPr>
              <a:t>2</a:t>
            </a:r>
          </a:p>
          <a:p>
            <a:pPr>
              <a:lnSpc>
                <a:spcPts val="900"/>
              </a:lnSpc>
            </a:pPr>
            <a:r>
              <a:rPr lang="en-US" sz="1400">
                <a:solidFill>
                  <a:schemeClr val="tx1">
                    <a:lumMod val="65000"/>
                    <a:lumOff val="35000"/>
                  </a:schemeClr>
                </a:solidFill>
                <a:latin typeface="Segoe UI" pitchFamily="34" charset="0"/>
                <a:ea typeface="Segoe UI" pitchFamily="34" charset="0"/>
                <a:cs typeface="Segoe UI" pitchFamily="34" charset="0"/>
              </a:rPr>
              <a:t>technopolises</a:t>
            </a:r>
          </a:p>
        </p:txBody>
      </p:sp>
      <p:sp>
        <p:nvSpPr>
          <p:cNvPr id="42" name="Прямоугольник 41"/>
          <p:cNvSpPr/>
          <p:nvPr/>
        </p:nvSpPr>
        <p:spPr>
          <a:xfrm>
            <a:off x="1693608" y="1967665"/>
            <a:ext cx="430120" cy="646331"/>
          </a:xfrm>
          <a:prstGeom prst="rect">
            <a:avLst/>
          </a:prstGeom>
        </p:spPr>
        <p:txBody>
          <a:bodyPr wrap="square">
            <a:spAutoFit/>
          </a:bodyPr>
          <a:lstStyle/>
          <a:p>
            <a:pPr algn="ctr"/>
            <a:r>
              <a:rPr lang="en-US" sz="3600" b="1">
                <a:solidFill>
                  <a:srgbClr val="A62341"/>
                </a:solidFill>
                <a:latin typeface="Segoe UI" pitchFamily="34" charset="0"/>
                <a:ea typeface="Segoe UI" pitchFamily="34" charset="0"/>
                <a:cs typeface="Segoe UI" pitchFamily="34" charset="0"/>
              </a:rPr>
              <a:t>+ </a:t>
            </a:r>
          </a:p>
        </p:txBody>
      </p:sp>
      <p:sp>
        <p:nvSpPr>
          <p:cNvPr id="43" name="Прямоугольник 42"/>
          <p:cNvSpPr/>
          <p:nvPr/>
        </p:nvSpPr>
        <p:spPr>
          <a:xfrm>
            <a:off x="1166430" y="1585124"/>
            <a:ext cx="2355904" cy="338554"/>
          </a:xfrm>
          <a:prstGeom prst="rect">
            <a:avLst/>
          </a:prstGeom>
        </p:spPr>
        <p:txBody>
          <a:bodyPr wrap="square">
            <a:spAutoFit/>
          </a:bodyPr>
          <a:lstStyle/>
          <a:p>
            <a:r>
              <a:rPr lang="en-US" sz="1600" b="1">
                <a:solidFill>
                  <a:srgbClr val="00789A"/>
                </a:solidFill>
                <a:latin typeface="Segoe UI" pitchFamily="34" charset="0"/>
                <a:ea typeface="Segoe UI" pitchFamily="34" charset="0"/>
                <a:cs typeface="Segoe UI" pitchFamily="34" charset="0"/>
              </a:rPr>
              <a:t>technoparks</a:t>
            </a:r>
          </a:p>
        </p:txBody>
      </p:sp>
      <p:pic>
        <p:nvPicPr>
          <p:cNvPr id="44" name="Picture 3" descr="D:\работа\!!!ГАУИ\презентации\icon\2018\icons_2018-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64" y="1043680"/>
            <a:ext cx="647999" cy="648000"/>
          </a:xfrm>
          <a:prstGeom prst="rect">
            <a:avLst/>
          </a:prstGeom>
          <a:noFill/>
          <a:extLst>
            <a:ext uri="{909E8E84-426E-40DD-AFC4-6F175D3DCCD1}">
              <a14:hiddenFill xmlns:a14="http://schemas.microsoft.com/office/drawing/2010/main">
                <a:solidFill>
                  <a:srgbClr val="FFFFFF"/>
                </a:solidFill>
              </a14:hiddenFill>
            </a:ext>
          </a:extLst>
        </p:spPr>
      </p:pic>
      <p:sp>
        <p:nvSpPr>
          <p:cNvPr id="49" name="Прямоугольник 48"/>
          <p:cNvSpPr/>
          <p:nvPr/>
        </p:nvSpPr>
        <p:spPr>
          <a:xfrm>
            <a:off x="1166430" y="4022511"/>
            <a:ext cx="1819729" cy="800219"/>
          </a:xfrm>
          <a:prstGeom prst="rect">
            <a:avLst/>
          </a:prstGeom>
        </p:spPr>
        <p:txBody>
          <a:bodyPr wrap="none">
            <a:spAutoFit/>
          </a:bodyPr>
          <a:lstStyle/>
          <a:p>
            <a:r>
              <a:rPr lang="en-US" sz="3600" b="1" dirty="0">
                <a:solidFill>
                  <a:srgbClr val="007EA7"/>
                </a:solidFill>
                <a:latin typeface="Segoe UI" pitchFamily="34" charset="0"/>
                <a:ea typeface="Segoe UI" pitchFamily="34" charset="0"/>
                <a:cs typeface="Segoe UI" pitchFamily="34" charset="0"/>
              </a:rPr>
              <a:t>&gt;₽ 49 </a:t>
            </a:r>
            <a:r>
              <a:rPr lang="en-US" b="1" dirty="0" err="1">
                <a:solidFill>
                  <a:srgbClr val="007EA7"/>
                </a:solidFill>
              </a:rPr>
              <a:t>bn</a:t>
            </a:r>
            <a:endParaRPr lang="en-US" b="1" dirty="0">
              <a:solidFill>
                <a:srgbClr val="007EA7"/>
              </a:solidFill>
            </a:endParaRPr>
          </a:p>
          <a:p>
            <a:pPr marL="271463">
              <a:lnSpc>
                <a:spcPts val="1200"/>
              </a:lnSpc>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of investments</a:t>
            </a:r>
          </a:p>
        </p:txBody>
      </p:sp>
      <p:sp>
        <p:nvSpPr>
          <p:cNvPr id="50" name="Прямоугольник 49"/>
          <p:cNvSpPr/>
          <p:nvPr/>
        </p:nvSpPr>
        <p:spPr>
          <a:xfrm>
            <a:off x="2411760" y="2995667"/>
            <a:ext cx="1968809" cy="814262"/>
          </a:xfrm>
          <a:prstGeom prst="rect">
            <a:avLst/>
          </a:prstGeom>
        </p:spPr>
        <p:txBody>
          <a:bodyPr wrap="none">
            <a:spAutoFit/>
          </a:bodyPr>
          <a:lstStyle/>
          <a:p>
            <a:r>
              <a:rPr lang="en-US" sz="3600" b="1">
                <a:solidFill>
                  <a:srgbClr val="007EA7"/>
                </a:solidFill>
                <a:latin typeface="Segoe UI" pitchFamily="34" charset="0"/>
                <a:ea typeface="Segoe UI" pitchFamily="34" charset="0"/>
                <a:cs typeface="Segoe UI" pitchFamily="34" charset="0"/>
              </a:rPr>
              <a:t>&gt;49,000</a:t>
            </a:r>
          </a:p>
          <a:p>
            <a:pPr marL="271463">
              <a:lnSpc>
                <a:spcPts val="1200"/>
              </a:lnSpc>
            </a:pPr>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jobs</a:t>
            </a:r>
          </a:p>
        </p:txBody>
      </p:sp>
      <p:sp>
        <p:nvSpPr>
          <p:cNvPr id="51" name="Прямоугольник 50"/>
          <p:cNvSpPr/>
          <p:nvPr/>
        </p:nvSpPr>
        <p:spPr>
          <a:xfrm>
            <a:off x="441764" y="2988994"/>
            <a:ext cx="1702710" cy="800219"/>
          </a:xfrm>
          <a:prstGeom prst="rect">
            <a:avLst/>
          </a:prstGeom>
        </p:spPr>
        <p:txBody>
          <a:bodyPr wrap="none">
            <a:spAutoFit/>
          </a:bodyPr>
          <a:lstStyle/>
          <a:p>
            <a:r>
              <a:rPr lang="en-US" sz="3600" b="1" dirty="0">
                <a:solidFill>
                  <a:srgbClr val="007EA7"/>
                </a:solidFill>
                <a:latin typeface="Segoe UI" pitchFamily="34" charset="0"/>
                <a:ea typeface="Segoe UI" pitchFamily="34" charset="0"/>
                <a:cs typeface="Segoe UI" pitchFamily="34" charset="0"/>
              </a:rPr>
              <a:t>&gt;1,750</a:t>
            </a:r>
          </a:p>
          <a:p>
            <a:pPr marL="271463">
              <a:lnSpc>
                <a:spcPts val="1200"/>
              </a:lnSpc>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residents</a:t>
            </a:r>
          </a:p>
        </p:txBody>
      </p:sp>
      <p:pic>
        <p:nvPicPr>
          <p:cNvPr id="52" name="Picture 3" descr="D:\проекты\Презентации\icons\2018\icons_2018-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764" y="4083200"/>
            <a:ext cx="647999"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defTabSz="922721"/>
            <a:r>
              <a:rPr lang="en-US" dirty="0"/>
              <a:t>Localization Platforms: </a:t>
            </a:r>
            <a:r>
              <a:rPr lang="en-US" sz="2500" dirty="0"/>
              <a:t> </a:t>
            </a:r>
            <a:br>
              <a:rPr lang="en-US" sz="2500" dirty="0"/>
            </a:br>
            <a:r>
              <a:rPr lang="en-US" dirty="0"/>
              <a:t>Large-scale Investment Projects</a:t>
            </a:r>
          </a:p>
        </p:txBody>
      </p:sp>
      <p:sp>
        <p:nvSpPr>
          <p:cNvPr id="26" name="Прямоугольник 25"/>
          <p:cNvSpPr/>
          <p:nvPr/>
        </p:nvSpPr>
        <p:spPr>
          <a:xfrm>
            <a:off x="467544" y="987574"/>
            <a:ext cx="1981376" cy="338554"/>
          </a:xfrm>
          <a:prstGeom prst="rect">
            <a:avLst/>
          </a:prstGeom>
        </p:spPr>
        <p:txBody>
          <a:bodyPr wrap="none">
            <a:spAutoFit/>
          </a:bodyPr>
          <a:lstStyle/>
          <a:p>
            <a:pPr>
              <a:spcBef>
                <a:spcPts val="87"/>
              </a:spcBef>
            </a:pPr>
            <a:r>
              <a:rPr lang="en-US" sz="1600" b="1">
                <a:solidFill>
                  <a:srgbClr val="007EA7"/>
                </a:solidFill>
                <a:latin typeface="Segoe UI" panose="020B0502040204020203" pitchFamily="34" charset="0"/>
                <a:ea typeface="Segoe UI" panose="020B0502040204020203" pitchFamily="34" charset="0"/>
                <a:cs typeface="Segoe UI" panose="020B0502040204020203" pitchFamily="34" charset="0"/>
              </a:rPr>
              <a:t>Support measures</a:t>
            </a:r>
          </a:p>
        </p:txBody>
      </p:sp>
      <p:sp>
        <p:nvSpPr>
          <p:cNvPr id="28" name="Прямоугольник 27"/>
          <p:cNvSpPr/>
          <p:nvPr/>
        </p:nvSpPr>
        <p:spPr>
          <a:xfrm>
            <a:off x="467544" y="1256442"/>
            <a:ext cx="3477072" cy="523220"/>
          </a:xfrm>
          <a:prstGeom prst="rect">
            <a:avLst/>
          </a:prstGeom>
        </p:spPr>
        <p:txBody>
          <a:bodyPr wrap="square">
            <a:spAutoFit/>
          </a:bodyPr>
          <a:lstStyle/>
          <a:p>
            <a:pPr marR="244736">
              <a:buClr>
                <a:srgbClr val="A62341"/>
              </a:buClr>
              <a:buSzPct val="100000"/>
              <a:tabLst>
                <a:tab pos="180975" algn="l"/>
              </a:tabLst>
            </a:pPr>
            <a:r>
              <a:rPr lang="en-US" sz="1400">
                <a:solidFill>
                  <a:srgbClr val="333333"/>
                </a:solidFill>
                <a:latin typeface="Segoe UI" panose="020B0502040204020203" pitchFamily="34" charset="0"/>
                <a:ea typeface="Segoe UI" panose="020B0502040204020203" pitchFamily="34" charset="0"/>
                <a:cs typeface="Segoe UI" panose="020B0502040204020203" pitchFamily="34" charset="0"/>
              </a:rPr>
              <a:t>land lease without bidding</a:t>
            </a:r>
          </a:p>
        </p:txBody>
      </p:sp>
      <p:sp>
        <p:nvSpPr>
          <p:cNvPr id="30" name="Прямоугольник 29"/>
          <p:cNvSpPr/>
          <p:nvPr/>
        </p:nvSpPr>
        <p:spPr>
          <a:xfrm>
            <a:off x="467544" y="2753995"/>
            <a:ext cx="2304256" cy="825867"/>
          </a:xfrm>
          <a:prstGeom prst="rect">
            <a:avLst/>
          </a:prstGeom>
        </p:spPr>
        <p:txBody>
          <a:bodyPr wrap="square">
            <a:spAutoFit/>
          </a:bodyPr>
          <a:lstStyle/>
          <a:p>
            <a:r>
              <a:rPr lang="en-US" sz="3600" b="1" dirty="0">
                <a:solidFill>
                  <a:srgbClr val="A62341"/>
                </a:solidFill>
                <a:latin typeface="Segoe UI" pitchFamily="34" charset="0"/>
                <a:ea typeface="Segoe UI" pitchFamily="34" charset="0"/>
                <a:cs typeface="Segoe UI" pitchFamily="34" charset="0"/>
              </a:rPr>
              <a:t>30</a:t>
            </a:r>
            <a:r>
              <a:rPr lang="en-US" b="1" dirty="0">
                <a:solidFill>
                  <a:srgbClr val="A62341"/>
                </a:solidFill>
                <a:latin typeface="Segoe UI" pitchFamily="34" charset="0"/>
                <a:ea typeface="Segoe UI" pitchFamily="34" charset="0"/>
                <a:cs typeface="Segoe UI" pitchFamily="34" charset="0"/>
              </a:rPr>
              <a:t> land plots </a:t>
            </a:r>
          </a:p>
          <a:p>
            <a:pPr>
              <a:lnSpc>
                <a:spcPts val="1400"/>
              </a:lnSpc>
            </a:pPr>
            <a:r>
              <a:rPr lang="en-US" sz="1400" dirty="0">
                <a:solidFill>
                  <a:schemeClr val="tx1">
                    <a:lumMod val="75000"/>
                    <a:lumOff val="25000"/>
                  </a:schemeClr>
                </a:solidFill>
                <a:latin typeface="Segoe UI" pitchFamily="34" charset="0"/>
                <a:ea typeface="Segoe UI" pitchFamily="34" charset="0"/>
                <a:cs typeface="Segoe UI" pitchFamily="34" charset="0"/>
              </a:rPr>
              <a:t>are approved by UPLC</a:t>
            </a:r>
          </a:p>
        </p:txBody>
      </p:sp>
      <p:sp>
        <p:nvSpPr>
          <p:cNvPr id="31" name="Прямоугольник 30"/>
          <p:cNvSpPr/>
          <p:nvPr/>
        </p:nvSpPr>
        <p:spPr>
          <a:xfrm>
            <a:off x="467544" y="1779662"/>
            <a:ext cx="3240357" cy="825867"/>
          </a:xfrm>
          <a:prstGeom prst="rect">
            <a:avLst/>
          </a:prstGeom>
        </p:spPr>
        <p:txBody>
          <a:bodyPr wrap="square">
            <a:spAutoFit/>
          </a:bodyPr>
          <a:lstStyle/>
          <a:p>
            <a:r>
              <a:rPr lang="en-US" sz="3600" b="1" dirty="0">
                <a:solidFill>
                  <a:srgbClr val="A62341"/>
                </a:solidFill>
                <a:latin typeface="Segoe UI" pitchFamily="34" charset="0"/>
                <a:ea typeface="Segoe UI" pitchFamily="34" charset="0"/>
                <a:cs typeface="Segoe UI" pitchFamily="34" charset="0"/>
              </a:rPr>
              <a:t>₽ 17 </a:t>
            </a:r>
            <a:r>
              <a:rPr lang="en-US" b="1" dirty="0" err="1">
                <a:solidFill>
                  <a:srgbClr val="A62341"/>
                </a:solidFill>
                <a:latin typeface="Segoe UI" pitchFamily="34" charset="0"/>
                <a:ea typeface="Segoe UI" pitchFamily="34" charset="0"/>
                <a:cs typeface="Segoe UI" pitchFamily="34" charset="0"/>
              </a:rPr>
              <a:t>bn</a:t>
            </a:r>
            <a:r>
              <a:rPr lang="en-US" dirty="0">
                <a:solidFill>
                  <a:srgbClr val="A62341"/>
                </a:solidFill>
                <a:latin typeface="Segoe UI" pitchFamily="34" charset="0"/>
                <a:ea typeface="Segoe UI" pitchFamily="34" charset="0"/>
                <a:cs typeface="Segoe UI" pitchFamily="34" charset="0"/>
              </a:rPr>
              <a:t> </a:t>
            </a:r>
          </a:p>
          <a:p>
            <a:pPr>
              <a:lnSpc>
                <a:spcPts val="1400"/>
              </a:lnSpc>
            </a:pPr>
            <a:r>
              <a:rPr lang="en-US" sz="1400" dirty="0">
                <a:solidFill>
                  <a:schemeClr val="tx1">
                    <a:lumMod val="75000"/>
                    <a:lumOff val="25000"/>
                  </a:schemeClr>
                </a:solidFill>
                <a:latin typeface="Segoe UI" pitchFamily="34" charset="0"/>
                <a:ea typeface="Segoe UI" pitchFamily="34" charset="0"/>
                <a:cs typeface="Segoe UI" pitchFamily="34" charset="0"/>
              </a:rPr>
              <a:t>is total planned volume of investments </a:t>
            </a:r>
          </a:p>
        </p:txBody>
      </p:sp>
      <p:sp>
        <p:nvSpPr>
          <p:cNvPr id="32" name="Прямоугольник 31"/>
          <p:cNvSpPr/>
          <p:nvPr/>
        </p:nvSpPr>
        <p:spPr>
          <a:xfrm>
            <a:off x="467544" y="3580552"/>
            <a:ext cx="3198562" cy="1005403"/>
          </a:xfrm>
          <a:prstGeom prst="rect">
            <a:avLst/>
          </a:prstGeom>
        </p:spPr>
        <p:txBody>
          <a:bodyPr wrap="square">
            <a:spAutoFit/>
          </a:bodyPr>
          <a:lstStyle/>
          <a:p>
            <a:r>
              <a:rPr lang="en-US" sz="3600" b="1" dirty="0">
                <a:solidFill>
                  <a:srgbClr val="A62341"/>
                </a:solidFill>
                <a:latin typeface="Segoe UI" pitchFamily="34" charset="0"/>
                <a:ea typeface="Segoe UI" pitchFamily="34" charset="0"/>
                <a:cs typeface="Segoe UI" pitchFamily="34" charset="0"/>
              </a:rPr>
              <a:t>&gt;500,000</a:t>
            </a:r>
            <a:r>
              <a:rPr lang="en-US" b="1" dirty="0">
                <a:solidFill>
                  <a:srgbClr val="A62341"/>
                </a:solidFill>
                <a:latin typeface="Segoe UI" pitchFamily="34" charset="0"/>
                <a:ea typeface="Segoe UI" pitchFamily="34" charset="0"/>
                <a:cs typeface="Segoe UI" pitchFamily="34" charset="0"/>
              </a:rPr>
              <a:t> sq. m </a:t>
            </a:r>
          </a:p>
          <a:p>
            <a:pPr>
              <a:lnSpc>
                <a:spcPts val="1400"/>
              </a:lnSpc>
            </a:pPr>
            <a:r>
              <a:rPr lang="en-US" sz="1400" dirty="0">
                <a:solidFill>
                  <a:schemeClr val="tx1">
                    <a:lumMod val="75000"/>
                    <a:lumOff val="25000"/>
                  </a:schemeClr>
                </a:solidFill>
                <a:latin typeface="Segoe UI" pitchFamily="34" charset="0"/>
                <a:ea typeface="Segoe UI" pitchFamily="34" charset="0"/>
                <a:cs typeface="Segoe UI" pitchFamily="34" charset="0"/>
              </a:rPr>
              <a:t>is the maximum possible area of ​​capital construction</a:t>
            </a:r>
          </a:p>
        </p:txBody>
      </p:sp>
      <p:sp>
        <p:nvSpPr>
          <p:cNvPr id="33" name="Прямоугольник 32"/>
          <p:cNvSpPr/>
          <p:nvPr/>
        </p:nvSpPr>
        <p:spPr>
          <a:xfrm>
            <a:off x="3923928" y="987574"/>
            <a:ext cx="3537763" cy="338554"/>
          </a:xfrm>
          <a:prstGeom prst="rect">
            <a:avLst/>
          </a:prstGeom>
        </p:spPr>
        <p:txBody>
          <a:bodyPr wrap="none">
            <a:spAutoFit/>
          </a:bodyPr>
          <a:lstStyle/>
          <a:p>
            <a:pPr>
              <a:spcBef>
                <a:spcPts val="87"/>
              </a:spcBef>
            </a:pPr>
            <a:r>
              <a:rPr lang="en-US" sz="1600" b="1">
                <a:solidFill>
                  <a:srgbClr val="007EA7"/>
                </a:solidFill>
                <a:latin typeface="Segoe UI" panose="020B0502040204020203" pitchFamily="34" charset="0"/>
                <a:ea typeface="Segoe UI" panose="020B0502040204020203" pitchFamily="34" charset="0"/>
                <a:cs typeface="Segoe UI" panose="020B0502040204020203" pitchFamily="34" charset="0"/>
              </a:rPr>
              <a:t>Examples of ongoing projects </a:t>
            </a:r>
          </a:p>
        </p:txBody>
      </p:sp>
      <p:sp>
        <p:nvSpPr>
          <p:cNvPr id="34" name="object 16"/>
          <p:cNvSpPr/>
          <p:nvPr/>
        </p:nvSpPr>
        <p:spPr>
          <a:xfrm>
            <a:off x="4037733" y="1722726"/>
            <a:ext cx="1553964" cy="1169431"/>
          </a:xfrm>
          <a:prstGeom prst="rect">
            <a:avLst/>
          </a:prstGeom>
          <a:blipFill>
            <a:blip r:embed="rId3" cstate="print"/>
            <a:srcRect/>
            <a:stretch>
              <a:fillRect l="-74912" r="454"/>
            </a:stretch>
          </a:blipFill>
        </p:spPr>
        <p:txBody>
          <a:bodyPr wrap="square" lIns="0" tIns="0" rIns="0" bIns="0" rtlCol="0"/>
          <a:lstStyle/>
          <a:p>
            <a:endParaRPr sz="1381" dirty="0">
              <a:latin typeface="Stolzl Book" panose="00000500000000000000" pitchFamily="50" charset="-52"/>
            </a:endParaRPr>
          </a:p>
        </p:txBody>
      </p:sp>
      <p:sp>
        <p:nvSpPr>
          <p:cNvPr id="35" name="object 29"/>
          <p:cNvSpPr txBox="1"/>
          <p:nvPr/>
        </p:nvSpPr>
        <p:spPr>
          <a:xfrm>
            <a:off x="5816814" y="2055521"/>
            <a:ext cx="3075666" cy="732161"/>
          </a:xfrm>
          <a:prstGeom prst="rect">
            <a:avLst/>
          </a:prstGeom>
        </p:spPr>
        <p:txBody>
          <a:bodyPr vert="horz" wrap="square" lIns="0" tIns="8800" rIns="0" bIns="0" rtlCol="0">
            <a:spAutoFit/>
          </a:bodyPr>
          <a:lstStyle/>
          <a:p>
            <a:pPr marR="4400">
              <a:spcBef>
                <a:spcPts val="600"/>
              </a:spcBef>
            </a:pPr>
            <a:r>
              <a:rPr lang="en-US" sz="1400" dirty="0">
                <a:solidFill>
                  <a:srgbClr val="333333"/>
                </a:solidFill>
                <a:latin typeface="Segoe UI" panose="020B0502040204020203" pitchFamily="34" charset="0"/>
                <a:ea typeface="Segoe UI" panose="020B0502040204020203" pitchFamily="34" charset="0"/>
                <a:cs typeface="Segoe UI" panose="020B0502040204020203" pitchFamily="34" charset="0"/>
              </a:rPr>
              <a:t>Moscow Packing Center JSC </a:t>
            </a:r>
          </a:p>
          <a:p>
            <a:pPr marR="4400">
              <a:spcBef>
                <a:spcPts val="600"/>
              </a:spcBef>
            </a:pPr>
            <a:r>
              <a:rPr lang="en-US" sz="1400" dirty="0">
                <a:solidFill>
                  <a:srgbClr val="333333"/>
                </a:solidFill>
                <a:latin typeface="Segoe UI" panose="020B0502040204020203" pitchFamily="34" charset="0"/>
                <a:ea typeface="Segoe UI" panose="020B0502040204020203" pitchFamily="34" charset="0"/>
                <a:cs typeface="Segoe UI" panose="020B0502040204020203" pitchFamily="34" charset="0"/>
              </a:rPr>
              <a:t>North-West Administrative District, </a:t>
            </a:r>
            <a:r>
              <a:rPr lang="en-US" sz="1400" dirty="0" err="1">
                <a:solidFill>
                  <a:srgbClr val="333333"/>
                </a:solidFill>
                <a:latin typeface="Segoe UI" panose="020B0502040204020203" pitchFamily="34" charset="0"/>
                <a:ea typeface="Segoe UI" panose="020B0502040204020203" pitchFamily="34" charset="0"/>
                <a:cs typeface="Segoe UI" panose="020B0502040204020203" pitchFamily="34" charset="0"/>
              </a:rPr>
              <a:t>Proyektiruyemy</a:t>
            </a:r>
            <a:r>
              <a:rPr lang="en-US" sz="1400" dirty="0">
                <a:solidFill>
                  <a:srgbClr val="333333"/>
                </a:solidFill>
                <a:latin typeface="Segoe UI" panose="020B0502040204020203" pitchFamily="34" charset="0"/>
                <a:ea typeface="Segoe UI" panose="020B0502040204020203" pitchFamily="34" charset="0"/>
                <a:cs typeface="Segoe UI" panose="020B0502040204020203" pitchFamily="34" charset="0"/>
              </a:rPr>
              <a:t> pr. 727, 24, bld. 1 </a:t>
            </a:r>
          </a:p>
        </p:txBody>
      </p:sp>
      <p:sp>
        <p:nvSpPr>
          <p:cNvPr id="36" name="object 33"/>
          <p:cNvSpPr txBox="1"/>
          <p:nvPr/>
        </p:nvSpPr>
        <p:spPr>
          <a:xfrm>
            <a:off x="4037732" y="1347614"/>
            <a:ext cx="4350692" cy="226551"/>
          </a:xfrm>
          <a:prstGeom prst="rect">
            <a:avLst/>
          </a:prstGeom>
        </p:spPr>
        <p:txBody>
          <a:bodyPr vert="horz" wrap="square" lIns="0" tIns="11000" rIns="0" bIns="0" rtlCol="0">
            <a:spAutoFit/>
          </a:bodyPr>
          <a:lstStyle/>
          <a:p>
            <a:pPr marL="10999">
              <a:spcBef>
                <a:spcPts val="87"/>
              </a:spcBef>
            </a:pPr>
            <a:r>
              <a:rPr lang="en-US" sz="1400" b="1">
                <a:solidFill>
                  <a:srgbClr val="333333"/>
                </a:solidFill>
                <a:latin typeface="Segoe UI" panose="020B0502040204020203" pitchFamily="34" charset="0"/>
                <a:ea typeface="Segoe UI" panose="020B0502040204020203" pitchFamily="34" charset="0"/>
                <a:cs typeface="Segoe UI" panose="020B0502040204020203" pitchFamily="34" charset="0"/>
              </a:rPr>
              <a:t>Printing technopark </a:t>
            </a:r>
          </a:p>
        </p:txBody>
      </p:sp>
      <p:sp>
        <p:nvSpPr>
          <p:cNvPr id="37" name="object 34"/>
          <p:cNvSpPr txBox="1"/>
          <p:nvPr/>
        </p:nvSpPr>
        <p:spPr>
          <a:xfrm>
            <a:off x="4067944" y="3131497"/>
            <a:ext cx="4278684" cy="448365"/>
          </a:xfrm>
          <a:prstGeom prst="rect">
            <a:avLst/>
          </a:prstGeom>
        </p:spPr>
        <p:txBody>
          <a:bodyPr vert="horz" wrap="square" lIns="0" tIns="8800" rIns="0" bIns="0" rtlCol="0">
            <a:spAutoFit/>
          </a:bodyPr>
          <a:lstStyle/>
          <a:p>
            <a:pPr marR="4400" indent="9612">
              <a:lnSpc>
                <a:spcPct val="101800"/>
              </a:lnSpc>
              <a:spcBef>
                <a:spcPts val="70"/>
              </a:spcBef>
            </a:pPr>
            <a:r>
              <a:rPr lang="en-US" sz="1400" b="1">
                <a:solidFill>
                  <a:srgbClr val="333333"/>
                </a:solidFill>
                <a:latin typeface="Segoe UI" panose="020B0502040204020203" pitchFamily="34" charset="0"/>
                <a:ea typeface="Segoe UI" panose="020B0502040204020203" pitchFamily="34" charset="0"/>
                <a:cs typeface="Segoe UI" panose="020B0502040204020203" pitchFamily="34" charset="0"/>
              </a:rPr>
              <a:t>Manufacture of stamped and assembly products for automotive industry </a:t>
            </a:r>
          </a:p>
        </p:txBody>
      </p:sp>
      <p:sp>
        <p:nvSpPr>
          <p:cNvPr id="38" name="object 35"/>
          <p:cNvSpPr txBox="1"/>
          <p:nvPr/>
        </p:nvSpPr>
        <p:spPr>
          <a:xfrm>
            <a:off x="5816814" y="4270351"/>
            <a:ext cx="2931650" cy="670262"/>
          </a:xfrm>
          <a:prstGeom prst="rect">
            <a:avLst/>
          </a:prstGeom>
        </p:spPr>
        <p:txBody>
          <a:bodyPr vert="horz" wrap="square" lIns="0" tIns="11000" rIns="0" bIns="0" rtlCol="0">
            <a:spAutoFit/>
          </a:bodyPr>
          <a:lstStyle/>
          <a:p>
            <a:pPr>
              <a:spcBef>
                <a:spcPts val="87"/>
              </a:spcBef>
            </a:pPr>
            <a:r>
              <a:rPr lang="en-US" sz="1400" dirty="0">
                <a:solidFill>
                  <a:srgbClr val="333333"/>
                </a:solidFill>
                <a:latin typeface="Segoe UI" panose="020B0502040204020203" pitchFamily="34" charset="0"/>
                <a:ea typeface="Segoe UI" panose="020B0502040204020203" pitchFamily="34" charset="0"/>
                <a:cs typeface="Segoe UI" panose="020B0502040204020203" pitchFamily="34" charset="0"/>
              </a:rPr>
              <a:t>AAT JSC </a:t>
            </a:r>
          </a:p>
          <a:p>
            <a:pPr>
              <a:spcBef>
                <a:spcPts val="87"/>
              </a:spcBef>
            </a:pPr>
            <a:r>
              <a:rPr lang="en-US" sz="1400" dirty="0">
                <a:solidFill>
                  <a:srgbClr val="333333"/>
                </a:solidFill>
                <a:latin typeface="Segoe UI" panose="020B0502040204020203" pitchFamily="34" charset="0"/>
                <a:ea typeface="Segoe UI" panose="020B0502040204020203" pitchFamily="34" charset="0"/>
                <a:cs typeface="Segoe UI" panose="020B0502040204020203" pitchFamily="34" charset="0"/>
              </a:rPr>
              <a:t>Southern Administrative District, </a:t>
            </a:r>
            <a:r>
              <a:rPr lang="en-US" sz="1400" dirty="0" err="1">
                <a:solidFill>
                  <a:srgbClr val="333333"/>
                </a:solidFill>
                <a:latin typeface="Segoe UI" panose="020B0502040204020203" pitchFamily="34" charset="0"/>
                <a:ea typeface="Segoe UI" panose="020B0502040204020203" pitchFamily="34" charset="0"/>
                <a:cs typeface="Segoe UI" panose="020B0502040204020203" pitchFamily="34" charset="0"/>
              </a:rPr>
              <a:t>Proyektiruyemy</a:t>
            </a:r>
            <a:r>
              <a:rPr lang="en-US" sz="1400" dirty="0">
                <a:solidFill>
                  <a:srgbClr val="333333"/>
                </a:solidFill>
                <a:latin typeface="Segoe UI" panose="020B0502040204020203" pitchFamily="34" charset="0"/>
                <a:ea typeface="Segoe UI" panose="020B0502040204020203" pitchFamily="34" charset="0"/>
                <a:cs typeface="Segoe UI" panose="020B0502040204020203" pitchFamily="34" charset="0"/>
              </a:rPr>
              <a:t> pr. 5307</a:t>
            </a:r>
          </a:p>
        </p:txBody>
      </p:sp>
      <p:sp>
        <p:nvSpPr>
          <p:cNvPr id="39" name="Прямоугольник 38"/>
          <p:cNvSpPr/>
          <p:nvPr/>
        </p:nvSpPr>
        <p:spPr>
          <a:xfrm>
            <a:off x="5707208" y="3833572"/>
            <a:ext cx="2249168" cy="402674"/>
          </a:xfrm>
          <a:prstGeom prst="rect">
            <a:avLst/>
          </a:prstGeom>
        </p:spPr>
        <p:txBody>
          <a:bodyPr wrap="square">
            <a:spAutoFit/>
          </a:bodyPr>
          <a:lstStyle/>
          <a:p>
            <a:pPr>
              <a:lnSpc>
                <a:spcPts val="2079"/>
              </a:lnSpc>
              <a:spcBef>
                <a:spcPts val="1035"/>
              </a:spcBef>
            </a:pPr>
            <a:r>
              <a:rPr lang="en-US" sz="3200" b="1" dirty="0">
                <a:solidFill>
                  <a:srgbClr val="007EA7"/>
                </a:solidFill>
                <a:latin typeface="Segoe UI" panose="020B0502040204020203" pitchFamily="34" charset="0"/>
                <a:ea typeface="Segoe UI" panose="020B0502040204020203" pitchFamily="34" charset="0"/>
                <a:cs typeface="Segoe UI" panose="020B0502040204020203" pitchFamily="34" charset="0"/>
              </a:rPr>
              <a:t>45,000</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sq. m</a:t>
            </a:r>
          </a:p>
        </p:txBody>
      </p:sp>
      <p:sp>
        <p:nvSpPr>
          <p:cNvPr id="40" name="Прямоугольник 39"/>
          <p:cNvSpPr/>
          <p:nvPr/>
        </p:nvSpPr>
        <p:spPr>
          <a:xfrm>
            <a:off x="5707208" y="1694895"/>
            <a:ext cx="2105152" cy="402674"/>
          </a:xfrm>
          <a:prstGeom prst="rect">
            <a:avLst/>
          </a:prstGeom>
        </p:spPr>
        <p:txBody>
          <a:bodyPr wrap="square">
            <a:spAutoFit/>
          </a:bodyPr>
          <a:lstStyle/>
          <a:p>
            <a:pPr>
              <a:lnSpc>
                <a:spcPts val="2079"/>
              </a:lnSpc>
              <a:spcBef>
                <a:spcPts val="1035"/>
              </a:spcBef>
            </a:pPr>
            <a:r>
              <a:rPr lang="en-US" sz="3200" b="1" dirty="0">
                <a:solidFill>
                  <a:srgbClr val="007EA7"/>
                </a:solidFill>
                <a:latin typeface="Segoe UI" panose="020B0502040204020203" pitchFamily="34" charset="0"/>
                <a:ea typeface="Segoe UI" panose="020B0502040204020203" pitchFamily="34" charset="0"/>
                <a:cs typeface="Segoe UI" panose="020B0502040204020203" pitchFamily="34" charset="0"/>
              </a:rPr>
              <a:t>57,000</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sq. m </a:t>
            </a:r>
          </a:p>
        </p:txBody>
      </p:sp>
      <p:sp>
        <p:nvSpPr>
          <p:cNvPr id="41" name="object 42"/>
          <p:cNvSpPr/>
          <p:nvPr/>
        </p:nvSpPr>
        <p:spPr>
          <a:xfrm>
            <a:off x="4067945" y="3601802"/>
            <a:ext cx="1553964" cy="1187103"/>
          </a:xfrm>
          <a:prstGeom prst="rect">
            <a:avLst/>
          </a:prstGeom>
          <a:blipFill>
            <a:blip r:embed="rId4" cstate="print"/>
            <a:srcRect/>
            <a:stretch>
              <a:fillRect l="-27223" r="-45457"/>
            </a:stretch>
          </a:blipFill>
        </p:spPr>
        <p:txBody>
          <a:bodyPr wrap="square" lIns="0" tIns="0" rIns="0" bIns="0" rtlCol="0"/>
          <a:lstStyle/>
          <a:p>
            <a:endParaRPr sz="1381" dirty="0">
              <a:latin typeface="Stolzl Book" panose="00000500000000000000" pitchFamily="50" charset="-52"/>
            </a:endParaRPr>
          </a:p>
        </p:txBody>
      </p:sp>
      <p:cxnSp>
        <p:nvCxnSpPr>
          <p:cNvPr id="42" name="Прямая соединительная линия 47"/>
          <p:cNvCxnSpPr>
            <a:cxnSpLocks/>
          </p:cNvCxnSpPr>
          <p:nvPr/>
        </p:nvCxnSpPr>
        <p:spPr>
          <a:xfrm flipV="1">
            <a:off x="3779912" y="1103609"/>
            <a:ext cx="0" cy="36130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561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dirty="0"/>
              <a:t>Offset Contracts</a:t>
            </a:r>
          </a:p>
        </p:txBody>
      </p:sp>
      <p:sp>
        <p:nvSpPr>
          <p:cNvPr id="33" name="Объект 2"/>
          <p:cNvSpPr>
            <a:spLocks noGrp="1"/>
          </p:cNvSpPr>
          <p:nvPr>
            <p:ph idx="1"/>
          </p:nvPr>
        </p:nvSpPr>
        <p:spPr>
          <a:xfrm>
            <a:off x="529208" y="1049486"/>
            <a:ext cx="4042800" cy="2787050"/>
          </a:xfrm>
        </p:spPr>
        <p:txBody>
          <a:bodyPr>
            <a:normAutofit/>
          </a:bodyPr>
          <a:lstStyle/>
          <a:p>
            <a:pPr>
              <a:lnSpc>
                <a:spcPct val="120000"/>
              </a:lnSpc>
              <a:spcBef>
                <a:spcPts val="600"/>
              </a:spcBef>
            </a:pPr>
            <a:r>
              <a:rPr lang="en-US" sz="1800" b="1" dirty="0">
                <a:solidFill>
                  <a:srgbClr val="007EA7"/>
                </a:solidFill>
              </a:rPr>
              <a:t>New localization support tool</a:t>
            </a:r>
          </a:p>
          <a:p>
            <a:pPr>
              <a:lnSpc>
                <a:spcPct val="120000"/>
              </a:lnSpc>
              <a:spcBef>
                <a:spcPts val="600"/>
              </a:spcBef>
            </a:pPr>
            <a:r>
              <a:rPr lang="en-US" sz="1600" dirty="0"/>
              <a:t>Possibility of concluding long-term government contracts with the supplier's counter obligations on investments (offset) is stipulated in 44-FZ (open tender).</a:t>
            </a:r>
          </a:p>
          <a:p>
            <a:endParaRPr lang="ru-RU" sz="1600" dirty="0"/>
          </a:p>
        </p:txBody>
      </p:sp>
      <p:sp>
        <p:nvSpPr>
          <p:cNvPr id="34" name="Прямоугольник 33"/>
          <p:cNvSpPr/>
          <p:nvPr/>
        </p:nvSpPr>
        <p:spPr>
          <a:xfrm>
            <a:off x="5675864" y="1268055"/>
            <a:ext cx="2160240" cy="923330"/>
          </a:xfrm>
          <a:prstGeom prst="rect">
            <a:avLst/>
          </a:prstGeom>
        </p:spPr>
        <p:txBody>
          <a:bodyPr wrap="square">
            <a:spAutoFit/>
          </a:bodyPr>
          <a:lstStyle/>
          <a:p>
            <a:r>
              <a:rPr lang="en-US" sz="5400" b="1" dirty="0">
                <a:solidFill>
                  <a:srgbClr val="A62341"/>
                </a:solidFill>
                <a:latin typeface="Segoe UI" panose="020B0502040204020203" pitchFamily="34" charset="0"/>
                <a:ea typeface="Segoe UI" panose="020B0502040204020203" pitchFamily="34" charset="0"/>
                <a:cs typeface="Segoe UI" panose="020B0502040204020203" pitchFamily="34" charset="0"/>
              </a:rPr>
              <a:t>10 </a:t>
            </a:r>
            <a:r>
              <a:rPr lang="en-US" sz="2000" b="1" dirty="0">
                <a:solidFill>
                  <a:srgbClr val="A62341"/>
                </a:solidFill>
                <a:latin typeface="Segoe UI" panose="020B0502040204020203" pitchFamily="34" charset="0"/>
                <a:ea typeface="Segoe UI" panose="020B0502040204020203" pitchFamily="34" charset="0"/>
                <a:cs typeface="Segoe UI" panose="020B0502040204020203" pitchFamily="34" charset="0"/>
              </a:rPr>
              <a:t>years </a:t>
            </a:r>
            <a:endParaRPr lang="en-US" sz="5400" b="1" dirty="0">
              <a:solidFill>
                <a:srgbClr val="A6234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Прямоугольник 34"/>
          <p:cNvSpPr/>
          <p:nvPr/>
        </p:nvSpPr>
        <p:spPr>
          <a:xfrm>
            <a:off x="4983024" y="1453882"/>
            <a:ext cx="500458" cy="400110"/>
          </a:xfrm>
          <a:prstGeom prst="rect">
            <a:avLst/>
          </a:prstGeom>
        </p:spPr>
        <p:txBody>
          <a:bodyPr wrap="none">
            <a:spAutoFit/>
          </a:bodyPr>
          <a:lstStyle/>
          <a:p>
            <a:r>
              <a:rPr lang="en-US" sz="2000" b="1" dirty="0">
                <a:solidFill>
                  <a:srgbClr val="A62341"/>
                </a:solidFill>
                <a:latin typeface="Segoe UI" panose="020B0502040204020203" pitchFamily="34" charset="0"/>
                <a:ea typeface="Segoe UI" panose="020B0502040204020203" pitchFamily="34" charset="0"/>
                <a:cs typeface="Segoe UI" panose="020B0502040204020203" pitchFamily="34" charset="0"/>
              </a:rPr>
              <a:t>up to</a:t>
            </a:r>
          </a:p>
        </p:txBody>
      </p:sp>
      <p:sp>
        <p:nvSpPr>
          <p:cNvPr id="36" name="Прямоугольник 35"/>
          <p:cNvSpPr/>
          <p:nvPr/>
        </p:nvSpPr>
        <p:spPr>
          <a:xfrm>
            <a:off x="4907520" y="2420183"/>
            <a:ext cx="3696928" cy="923330"/>
          </a:xfrm>
          <a:prstGeom prst="rect">
            <a:avLst/>
          </a:prstGeom>
        </p:spPr>
        <p:txBody>
          <a:bodyPr wrap="square">
            <a:spAutoFit/>
          </a:bodyPr>
          <a:lstStyle/>
          <a:p>
            <a:r>
              <a:rPr lang="en-US" sz="5400" b="1" dirty="0">
                <a:solidFill>
                  <a:srgbClr val="A62341"/>
                </a:solidFill>
                <a:latin typeface="Segoe UI" panose="020B0502040204020203" pitchFamily="34" charset="0"/>
                <a:ea typeface="Segoe UI" panose="020B0502040204020203" pitchFamily="34" charset="0"/>
                <a:cs typeface="Segoe UI" panose="020B0502040204020203" pitchFamily="34" charset="0"/>
              </a:rPr>
              <a:t>&gt;₽ 1 </a:t>
            </a:r>
            <a:r>
              <a:rPr lang="en-US" b="1" dirty="0" err="1">
                <a:solidFill>
                  <a:srgbClr val="A62341"/>
                </a:solidFill>
                <a:latin typeface="Segoe UI" panose="020B0502040204020203" pitchFamily="34" charset="0"/>
                <a:ea typeface="Segoe UI" panose="020B0502040204020203" pitchFamily="34" charset="0"/>
                <a:cs typeface="Segoe UI" panose="020B0502040204020203" pitchFamily="34" charset="0"/>
              </a:rPr>
              <a:t>bn</a:t>
            </a:r>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p>
        </p:txBody>
      </p:sp>
      <p:sp>
        <p:nvSpPr>
          <p:cNvPr id="37" name="Прямоугольник 36"/>
          <p:cNvSpPr/>
          <p:nvPr/>
        </p:nvSpPr>
        <p:spPr>
          <a:xfrm>
            <a:off x="5284033" y="2089180"/>
            <a:ext cx="1614160" cy="338554"/>
          </a:xfrm>
          <a:prstGeom prst="rect">
            <a:avLst/>
          </a:prstGeom>
        </p:spPr>
        <p:txBody>
          <a:bodyPr wrap="none">
            <a:spAutoFit/>
          </a:bodyPr>
          <a:lstStyle/>
          <a:p>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contract duration</a:t>
            </a:r>
          </a:p>
        </p:txBody>
      </p:sp>
      <p:sp>
        <p:nvSpPr>
          <p:cNvPr id="38" name="Прямоугольник 37"/>
          <p:cNvSpPr/>
          <p:nvPr/>
        </p:nvSpPr>
        <p:spPr>
          <a:xfrm>
            <a:off x="5479135" y="3252921"/>
            <a:ext cx="3557361" cy="904863"/>
          </a:xfrm>
          <a:prstGeom prst="rect">
            <a:avLst/>
          </a:prstGeom>
        </p:spPr>
        <p:txBody>
          <a:bodyPr wrap="square">
            <a:spAutoFit/>
          </a:bodyPr>
          <a:lstStyle/>
          <a:p>
            <a:pPr>
              <a:lnSpc>
                <a:spcPct val="110000"/>
              </a:lnSpc>
              <a:spcBef>
                <a:spcPts val="600"/>
              </a:spcBef>
            </a:pPr>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investment in creation, modernization and/or development of production </a:t>
            </a:r>
          </a:p>
        </p:txBody>
      </p:sp>
      <p:sp>
        <p:nvSpPr>
          <p:cNvPr id="39" name="TextBox 38"/>
          <p:cNvSpPr txBox="1"/>
          <p:nvPr/>
        </p:nvSpPr>
        <p:spPr>
          <a:xfrm>
            <a:off x="4968044" y="1049486"/>
            <a:ext cx="4068452" cy="334067"/>
          </a:xfrm>
          <a:prstGeom prst="rect">
            <a:avLst/>
          </a:prstGeom>
          <a:noFill/>
        </p:spPr>
        <p:txBody>
          <a:bodyPr wrap="square" lIns="56515" tIns="28258" rIns="56515" bIns="28258" rtlCol="0">
            <a:spAutoFit/>
          </a:bodyPr>
          <a:lstStyle>
            <a:defPPr>
              <a:defRPr lang="ru-RU"/>
            </a:defPPr>
            <a:lvl1pPr defTabSz="1168237" fontAlgn="b">
              <a:defRPr>
                <a:latin typeface="Arial Narrow" pitchFamily="34" charset="0"/>
                <a:cs typeface="Arial" pitchFamily="34" charset="0"/>
              </a:defRPr>
            </a:lvl1pPr>
            <a:lvl2pPr marL="584119" defTabSz="1168237">
              <a:defRPr sz="2300"/>
            </a:lvl2pPr>
            <a:lvl3pPr marL="1168237" defTabSz="1168237">
              <a:defRPr sz="2300"/>
            </a:lvl3pPr>
            <a:lvl4pPr marL="1752356" defTabSz="1168237">
              <a:defRPr sz="2300"/>
            </a:lvl4pPr>
            <a:lvl5pPr marL="2336475" defTabSz="1168237">
              <a:defRPr sz="2300"/>
            </a:lvl5pPr>
            <a:lvl6pPr marL="2920594" defTabSz="1168237">
              <a:defRPr sz="2300"/>
            </a:lvl6pPr>
            <a:lvl7pPr marL="3504712" defTabSz="1168237">
              <a:defRPr sz="2300"/>
            </a:lvl7pPr>
            <a:lvl8pPr marL="4088831" defTabSz="1168237">
              <a:defRPr sz="2300"/>
            </a:lvl8pPr>
            <a:lvl9pPr marL="4672950" defTabSz="1168237">
              <a:defRPr sz="2300"/>
            </a:lvl9pPr>
          </a:lstStyle>
          <a:p>
            <a:r>
              <a:rPr lang="en-US">
                <a:solidFill>
                  <a:srgbClr val="007EA7"/>
                </a:solidFill>
                <a:latin typeface="Segoe UI" panose="020B0502040204020203" pitchFamily="34" charset="0"/>
                <a:ea typeface="Segoe UI" panose="020B0502040204020203" pitchFamily="34" charset="0"/>
                <a:cs typeface="Segoe UI" panose="020B0502040204020203" pitchFamily="34" charset="0"/>
              </a:rPr>
              <a:t>Key contract conditions</a:t>
            </a:r>
          </a:p>
        </p:txBody>
      </p:sp>
      <p:sp>
        <p:nvSpPr>
          <p:cNvPr id="17" name="TextBox 16"/>
          <p:cNvSpPr txBox="1"/>
          <p:nvPr/>
        </p:nvSpPr>
        <p:spPr>
          <a:xfrm>
            <a:off x="4907520" y="4147215"/>
            <a:ext cx="4094421" cy="612796"/>
          </a:xfrm>
          <a:prstGeom prst="rect">
            <a:avLst/>
          </a:prstGeom>
          <a:noFill/>
        </p:spPr>
        <p:txBody>
          <a:bodyPr wrap="square" rtlCol="0">
            <a:spAutoFit/>
          </a:bodyPr>
          <a:lstStyle/>
          <a:p>
            <a:pPr>
              <a:lnSpc>
                <a:spcPct val="110000"/>
              </a:lnSpc>
            </a:pPr>
            <a:r>
              <a:rPr lang="en-US" sz="1600" b="1" dirty="0">
                <a:solidFill>
                  <a:schemeClr val="tx1">
                    <a:lumMod val="75000"/>
                    <a:lumOff val="25000"/>
                  </a:schemeClr>
                </a:solidFill>
                <a:latin typeface="Segoe UI" pitchFamily="34" charset="0"/>
                <a:ea typeface="Segoe UI" pitchFamily="34" charset="0"/>
                <a:cs typeface="Segoe UI" pitchFamily="34" charset="0"/>
              </a:rPr>
              <a:t>Russian-manufactured products to be purchased</a:t>
            </a:r>
          </a:p>
        </p:txBody>
      </p:sp>
      <p:pic>
        <p:nvPicPr>
          <p:cNvPr id="18" name="Picture 14" descr="D:\работа\!!!ГАУИ\презентации\icon\2018\icons_2018-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94" y="41026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D:\работа\!!!ГАУИ\презентации\icon\2018\icons_2018-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6008" y="41026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D:\работа\!!!ГАУИ\презентации\icon\2018\icons_2018-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80" y="41026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D:\работа\!!!ГАУИ\презентации\icon\2018\icons_2018-0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66" y="41026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D:\работа\!!!ГАУИ\презентации\icon\2018\icons_2018-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4102651"/>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a:extLst>
              <a:ext uri="{FF2B5EF4-FFF2-40B4-BE49-F238E27FC236}">
                <a16:creationId xmlns:a16="http://schemas.microsoft.com/office/drawing/2014/main" id="{FD0FED24-3F0C-4E6C-8679-6C33F7686775}"/>
              </a:ext>
            </a:extLst>
          </p:cNvPr>
          <p:cNvSpPr/>
          <p:nvPr/>
        </p:nvSpPr>
        <p:spPr>
          <a:xfrm>
            <a:off x="489666" y="3651870"/>
            <a:ext cx="3405291" cy="369332"/>
          </a:xfrm>
          <a:prstGeom prst="rect">
            <a:avLst/>
          </a:prstGeom>
        </p:spPr>
        <p:txBody>
          <a:bodyPr wrap="none">
            <a:spAutoFit/>
          </a:bodyPr>
          <a:lstStyle/>
          <a:p>
            <a:pPr>
              <a:spcBef>
                <a:spcPts val="1800"/>
              </a:spcBef>
            </a:pPr>
            <a:r>
              <a:rPr lang="en-US">
                <a:solidFill>
                  <a:srgbClr val="007EA7"/>
                </a:solidFill>
                <a:latin typeface="Segoe UI" panose="020B0502040204020203" pitchFamily="34" charset="0"/>
                <a:cs typeface="Segoe UI" panose="020B0502040204020203" pitchFamily="34" charset="0"/>
              </a:rPr>
              <a:t>Promising fields:  </a:t>
            </a:r>
          </a:p>
        </p:txBody>
      </p:sp>
      <p:cxnSp>
        <p:nvCxnSpPr>
          <p:cNvPr id="44" name="Прямая соединительная линия 47">
            <a:extLst>
              <a:ext uri="{FF2B5EF4-FFF2-40B4-BE49-F238E27FC236}">
                <a16:creationId xmlns:a16="http://schemas.microsoft.com/office/drawing/2014/main" id="{B6E14D11-90E4-4EB4-A723-71C26A2E8A77}"/>
              </a:ext>
            </a:extLst>
          </p:cNvPr>
          <p:cNvCxnSpPr>
            <a:cxnSpLocks/>
          </p:cNvCxnSpPr>
          <p:nvPr/>
        </p:nvCxnSpPr>
        <p:spPr>
          <a:xfrm flipV="1">
            <a:off x="4767705" y="1149911"/>
            <a:ext cx="0" cy="357626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37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864" y="0"/>
            <a:ext cx="8157592" cy="915566"/>
          </a:xfrm>
        </p:spPr>
        <p:txBody>
          <a:bodyPr>
            <a:noAutofit/>
          </a:bodyPr>
          <a:lstStyle/>
          <a:p>
            <a:r>
              <a:rPr lang="en-US" sz="2500" dirty="0"/>
              <a:t>Moscow Investment Strategy until 2025</a:t>
            </a:r>
          </a:p>
        </p:txBody>
      </p:sp>
      <p:graphicFrame>
        <p:nvGraphicFramePr>
          <p:cNvPr id="9" name="Таблица 8"/>
          <p:cNvGraphicFramePr>
            <a:graphicFrameLocks noGrp="1"/>
          </p:cNvGraphicFramePr>
          <p:nvPr>
            <p:extLst>
              <p:ext uri="{D42A27DB-BD31-4B8C-83A1-F6EECF244321}">
                <p14:modId xmlns:p14="http://schemas.microsoft.com/office/powerpoint/2010/main" val="1942544132"/>
              </p:ext>
            </p:extLst>
          </p:nvPr>
        </p:nvGraphicFramePr>
        <p:xfrm>
          <a:off x="441864" y="1550157"/>
          <a:ext cx="8280920" cy="3253841"/>
        </p:xfrm>
        <a:graphic>
          <a:graphicData uri="http://schemas.openxmlformats.org/drawingml/2006/table">
            <a:tbl>
              <a:tblPr firstRow="1" bandRow="1">
                <a:tableStyleId>{0660B408-B3CF-4A94-85FC-2B1E0A45F4A2}</a:tableStyleId>
              </a:tblPr>
              <a:tblGrid>
                <a:gridCol w="8280920">
                  <a:extLst>
                    <a:ext uri="{9D8B030D-6E8A-4147-A177-3AD203B41FA5}">
                      <a16:colId xmlns:a16="http://schemas.microsoft.com/office/drawing/2014/main" val="20000"/>
                    </a:ext>
                  </a:extLst>
                </a:gridCol>
              </a:tblGrid>
              <a:tr h="417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A62341"/>
                          </a:solidFill>
                          <a:latin typeface="Segoe UI" pitchFamily="34" charset="0"/>
                          <a:ea typeface="Segoe UI" pitchFamily="34" charset="0"/>
                          <a:cs typeface="Segoe UI" pitchFamily="34" charset="0"/>
                        </a:rPr>
                        <a:t>Strategic priorities </a:t>
                      </a:r>
                    </a:p>
                  </a:txBody>
                  <a:tcPr marL="84406" marR="84406" marT="34290" marB="34290">
                    <a:noFill/>
                  </a:tcPr>
                </a:tc>
                <a:extLst>
                  <a:ext uri="{0D108BD9-81ED-4DB2-BD59-A6C34878D82A}">
                    <a16:rowId xmlns:a16="http://schemas.microsoft.com/office/drawing/2014/main" val="10000"/>
                  </a:ext>
                </a:extLst>
              </a:tr>
              <a:tr h="684810">
                <a:tc>
                  <a:txBody>
                    <a:bodyPr/>
                    <a:lstStyle/>
                    <a:p>
                      <a:pPr marL="415925" marR="0" lvl="2" indent="-342900" algn="l" defTabSz="914400" rtl="0" eaLnBrk="1" fontAlgn="auto" latinLnBrk="0" hangingPunct="1">
                        <a:lnSpc>
                          <a:spcPct val="100000"/>
                        </a:lnSpc>
                        <a:spcBef>
                          <a:spcPts val="0"/>
                        </a:spcBef>
                        <a:spcAft>
                          <a:spcPts val="0"/>
                        </a:spcAft>
                        <a:buClr>
                          <a:srgbClr val="007EA7"/>
                        </a:buClr>
                        <a:buSzTx/>
                        <a:buFont typeface="+mj-lt"/>
                        <a:buAutoNum type="arabicParenR"/>
                        <a:tabLst/>
                        <a:defRPr/>
                      </a:pPr>
                      <a:r>
                        <a:rPr lang="en-US" sz="1400" b="1" kern="1200" dirty="0">
                          <a:solidFill>
                            <a:srgbClr val="007EA7"/>
                          </a:solidFill>
                          <a:latin typeface="Segoe UI" panose="020B0502040204020203" pitchFamily="34" charset="0"/>
                          <a:ea typeface="Roboto" panose="02000000000000000000" pitchFamily="2" charset="0"/>
                          <a:cs typeface="Segoe UI" panose="020B0502040204020203" pitchFamily="34" charset="0"/>
                        </a:rPr>
                        <a:t>IMPROVEMENT OF INVESTMENT CLIMATE</a:t>
                      </a:r>
                      <a:br>
                        <a:rPr lang="en-US" dirty="0">
                          <a:latin typeface="Segoe UI" panose="020B0502040204020203" pitchFamily="34" charset="0"/>
                          <a:ea typeface="Roboto" panose="02000000000000000000" pitchFamily="2" charset="0"/>
                          <a:cs typeface="Segoe UI" panose="020B0502040204020203" pitchFamily="34" charset="0"/>
                        </a:rPr>
                      </a:br>
                      <a:r>
                        <a:rPr lang="en-US" sz="1400" kern="1200" dirty="0">
                          <a:solidFill>
                            <a:schemeClr val="dk1"/>
                          </a:solidFill>
                          <a:latin typeface="Segoe UI" panose="020B0502040204020203" pitchFamily="34" charset="0"/>
                          <a:ea typeface="Roboto" panose="02000000000000000000" pitchFamily="2" charset="0"/>
                          <a:cs typeface="Segoe UI" panose="020B0502040204020203" pitchFamily="34" charset="0"/>
                        </a:rPr>
                        <a:t>with account of urban planning and social priorities  </a:t>
                      </a:r>
                    </a:p>
                  </a:txBody>
                  <a:tcPr marL="84406" marR="84406" marT="34290" marB="34290" anchor="ctr">
                    <a:solidFill>
                      <a:schemeClr val="bg1">
                        <a:lumMod val="95000"/>
                      </a:schemeClr>
                    </a:solidFill>
                  </a:tcPr>
                </a:tc>
                <a:extLst>
                  <a:ext uri="{0D108BD9-81ED-4DB2-BD59-A6C34878D82A}">
                    <a16:rowId xmlns:a16="http://schemas.microsoft.com/office/drawing/2014/main" val="10001"/>
                  </a:ext>
                </a:extLst>
              </a:tr>
              <a:tr h="1192968">
                <a:tc>
                  <a:txBody>
                    <a:bodyPr/>
                    <a:lstStyle/>
                    <a:p>
                      <a:pPr marL="433387" marR="0" lvl="2" indent="-342900" algn="l" defTabSz="914400" rtl="0" eaLnBrk="1" fontAlgn="auto" latinLnBrk="0" hangingPunct="1">
                        <a:lnSpc>
                          <a:spcPct val="100000"/>
                        </a:lnSpc>
                        <a:spcBef>
                          <a:spcPts val="0"/>
                        </a:spcBef>
                        <a:spcAft>
                          <a:spcPts val="0"/>
                        </a:spcAft>
                        <a:buClr>
                          <a:srgbClr val="007EA7"/>
                        </a:buClr>
                        <a:buSzTx/>
                        <a:buFont typeface="+mj-lt"/>
                        <a:buAutoNum type="arabicParenR" startAt="2"/>
                        <a:tabLst/>
                        <a:defRPr/>
                      </a:pPr>
                      <a:r>
                        <a:rPr lang="en-US" sz="1400" b="1" kern="1200" dirty="0">
                          <a:solidFill>
                            <a:srgbClr val="007EA7"/>
                          </a:solidFill>
                          <a:latin typeface="Segoe UI" panose="020B0502040204020203" pitchFamily="34" charset="0"/>
                          <a:ea typeface="Roboto" panose="02000000000000000000" pitchFamily="2" charset="0"/>
                          <a:cs typeface="Segoe UI" panose="020B0502040204020203" pitchFamily="34" charset="0"/>
                        </a:rPr>
                        <a:t>INCREASE OF COMPETITIVE INVESTMENT AMOUNT AND SHARE</a:t>
                      </a:r>
                      <a:br>
                        <a:rPr lang="en-US" sz="1400" dirty="0">
                          <a:latin typeface="Segoe UI" panose="020B0502040204020203" pitchFamily="34" charset="0"/>
                          <a:ea typeface="Roboto" panose="02000000000000000000" pitchFamily="2" charset="0"/>
                          <a:cs typeface="Segoe UI" panose="020B0502040204020203" pitchFamily="34" charset="0"/>
                        </a:rPr>
                      </a:br>
                      <a:r>
                        <a:rPr lang="en-US" sz="1400" dirty="0">
                          <a:latin typeface="Segoe UI" panose="020B0502040204020203" pitchFamily="34" charset="0"/>
                          <a:ea typeface="Roboto" panose="02000000000000000000" pitchFamily="2" charset="0"/>
                          <a:cs typeface="Segoe UI" panose="020B0502040204020203" pitchFamily="34" charset="0"/>
                        </a:rPr>
                        <a:t>in total investment in Moscow </a:t>
                      </a:r>
                    </a:p>
                    <a:p>
                      <a:pPr marL="715963" marR="0" lvl="2" indent="-285750" algn="l" defTabSz="914400" rtl="0" eaLnBrk="1" fontAlgn="auto" latinLnBrk="0" hangingPunct="1">
                        <a:lnSpc>
                          <a:spcPct val="100000"/>
                        </a:lnSpc>
                        <a:spcBef>
                          <a:spcPts val="100"/>
                        </a:spcBef>
                        <a:spcAft>
                          <a:spcPts val="0"/>
                        </a:spcAft>
                        <a:buClr>
                          <a:srgbClr val="007EA7"/>
                        </a:buClr>
                        <a:buSzTx/>
                        <a:buFont typeface="Wingdings" panose="05000000000000000000" pitchFamily="2" charset="2"/>
                        <a:buChar char="§"/>
                        <a:tabLst/>
                        <a:defRPr/>
                      </a:pPr>
                      <a:r>
                        <a:rPr lang="en-US" sz="12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measures to support investment in the real economy </a:t>
                      </a:r>
                    </a:p>
                    <a:p>
                      <a:pPr marL="715963" marR="0" lvl="2" indent="-285750" algn="l" defTabSz="914400" rtl="0" eaLnBrk="1" fontAlgn="auto" latinLnBrk="0" hangingPunct="1">
                        <a:lnSpc>
                          <a:spcPct val="100000"/>
                        </a:lnSpc>
                        <a:spcBef>
                          <a:spcPts val="100"/>
                        </a:spcBef>
                        <a:spcAft>
                          <a:spcPts val="0"/>
                        </a:spcAft>
                        <a:buClr>
                          <a:srgbClr val="007EA7"/>
                        </a:buClr>
                        <a:buSzTx/>
                        <a:buFont typeface="Wingdings" panose="05000000000000000000" pitchFamily="2" charset="2"/>
                        <a:buChar char="§"/>
                        <a:tabLst/>
                        <a:defRPr/>
                      </a:pPr>
                      <a:r>
                        <a:rPr lang="en-US" sz="12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development of infrastructure for innovative and high-tech industries (</a:t>
                      </a:r>
                      <a:r>
                        <a:rPr lang="en-US" sz="1200" dirty="0" err="1">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technoparks</a:t>
                      </a:r>
                      <a:r>
                        <a:rPr lang="en-US" sz="12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 special economic zone (SEZ), community centers, etc.) </a:t>
                      </a:r>
                    </a:p>
                    <a:p>
                      <a:pPr marL="715963" marR="0" lvl="2" indent="-285750" algn="l" defTabSz="914400" rtl="0" eaLnBrk="1" fontAlgn="auto" latinLnBrk="0" hangingPunct="1">
                        <a:lnSpc>
                          <a:spcPct val="100000"/>
                        </a:lnSpc>
                        <a:spcBef>
                          <a:spcPts val="100"/>
                        </a:spcBef>
                        <a:spcAft>
                          <a:spcPts val="0"/>
                        </a:spcAft>
                        <a:buClr>
                          <a:srgbClr val="007EA7"/>
                        </a:buClr>
                        <a:buSzTx/>
                        <a:buFont typeface="Wingdings" panose="05000000000000000000" pitchFamily="2" charset="2"/>
                        <a:buChar char="§"/>
                        <a:tabLst/>
                        <a:defRPr/>
                      </a:pPr>
                      <a:r>
                        <a:rPr lang="en-US" sz="12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creation of conditions through tax and tariff policy measures </a:t>
                      </a:r>
                    </a:p>
                  </a:txBody>
                  <a:tcPr marL="84406" marR="84406" marT="34290" marB="34290" anchor="ctr">
                    <a:solidFill>
                      <a:schemeClr val="bg1"/>
                    </a:solidFill>
                  </a:tcPr>
                </a:tc>
                <a:extLst>
                  <a:ext uri="{0D108BD9-81ED-4DB2-BD59-A6C34878D82A}">
                    <a16:rowId xmlns:a16="http://schemas.microsoft.com/office/drawing/2014/main" val="10002"/>
                  </a:ext>
                </a:extLst>
              </a:tr>
              <a:tr h="837301">
                <a:tc>
                  <a:txBody>
                    <a:bodyPr/>
                    <a:lstStyle/>
                    <a:p>
                      <a:pPr marL="433387" marR="0" lvl="2" indent="-342900" algn="l" defTabSz="956415" rtl="0" eaLnBrk="1" fontAlgn="auto" latinLnBrk="0" hangingPunct="1">
                        <a:lnSpc>
                          <a:spcPct val="100000"/>
                        </a:lnSpc>
                        <a:spcBef>
                          <a:spcPts val="0"/>
                        </a:spcBef>
                        <a:spcAft>
                          <a:spcPts val="0"/>
                        </a:spcAft>
                        <a:buClr>
                          <a:srgbClr val="007EA7"/>
                        </a:buClr>
                        <a:buSzTx/>
                        <a:buFont typeface="+mj-lt"/>
                        <a:buAutoNum type="arabicParenR" startAt="3"/>
                        <a:tabLst/>
                        <a:defRPr/>
                      </a:pPr>
                      <a:r>
                        <a:rPr lang="en-US" sz="1400" b="1" kern="1200" dirty="0">
                          <a:solidFill>
                            <a:srgbClr val="007EA7"/>
                          </a:solidFill>
                          <a:latin typeface="Segoe UI" panose="020B0502040204020203" pitchFamily="34" charset="0"/>
                          <a:ea typeface="Roboto" panose="02000000000000000000" pitchFamily="2" charset="0"/>
                          <a:cs typeface="Segoe UI" panose="020B0502040204020203" pitchFamily="34" charset="0"/>
                        </a:rPr>
                        <a:t>INCREASE OF PRIVATE INVESTMENT</a:t>
                      </a:r>
                      <a:br>
                        <a:rPr lang="en-US" sz="1400" dirty="0"/>
                      </a:br>
                      <a:r>
                        <a:rPr lang="en-US" sz="1400" kern="1200" dirty="0">
                          <a:solidFill>
                            <a:schemeClr val="dk1"/>
                          </a:solidFill>
                          <a:latin typeface="Segoe UI" panose="020B0502040204020203" pitchFamily="34" charset="0"/>
                          <a:ea typeface="Roboto" panose="02000000000000000000" pitchFamily="2" charset="0"/>
                          <a:cs typeface="Segoe UI" panose="020B0502040204020203" pitchFamily="34" charset="0"/>
                        </a:rPr>
                        <a:t>in infrastructure sectors, replacement of budget investment by private investment </a:t>
                      </a:r>
                    </a:p>
                    <a:p>
                      <a:pPr marL="715963" marR="0" lvl="2" indent="-285750" algn="l" defTabSz="956415" rtl="0" eaLnBrk="1" fontAlgn="auto" latinLnBrk="0" hangingPunct="1">
                        <a:lnSpc>
                          <a:spcPct val="100000"/>
                        </a:lnSpc>
                        <a:spcBef>
                          <a:spcPts val="100"/>
                        </a:spcBef>
                        <a:spcAft>
                          <a:spcPts val="0"/>
                        </a:spcAft>
                        <a:buClr>
                          <a:srgbClr val="007EA7"/>
                        </a:buClr>
                        <a:buSzTx/>
                        <a:buFont typeface="Wingdings" panose="05000000000000000000" pitchFamily="2" charset="2"/>
                        <a:buChar char="§"/>
                        <a:tabLst/>
                        <a:defRPr/>
                      </a:pPr>
                      <a:r>
                        <a:rPr lang="en-US" sz="12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public-private partnership (PPP) tools </a:t>
                      </a:r>
                    </a:p>
                    <a:p>
                      <a:pPr marL="715963" marR="0" lvl="2" indent="-285750" algn="l" defTabSz="956415" rtl="0" eaLnBrk="1" fontAlgn="auto" latinLnBrk="0" hangingPunct="1">
                        <a:lnSpc>
                          <a:spcPct val="100000"/>
                        </a:lnSpc>
                        <a:spcBef>
                          <a:spcPts val="100"/>
                        </a:spcBef>
                        <a:spcAft>
                          <a:spcPts val="0"/>
                        </a:spcAft>
                        <a:buClr>
                          <a:srgbClr val="007EA7"/>
                        </a:buClr>
                        <a:buSzTx/>
                        <a:buFont typeface="Wingdings" panose="05000000000000000000" pitchFamily="2" charset="2"/>
                        <a:buChar char="§"/>
                        <a:tabLst/>
                        <a:defRPr/>
                      </a:pPr>
                      <a:r>
                        <a:rPr lang="en-US" sz="12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involvement of the city property in economic turnover </a:t>
                      </a:r>
                    </a:p>
                  </a:txBody>
                  <a:tcPr marL="84406" marR="84406" marT="34290" marB="34290" anchor="ctr">
                    <a:solidFill>
                      <a:srgbClr val="F0F0F0"/>
                    </a:solidFill>
                  </a:tcPr>
                </a:tc>
                <a:extLst>
                  <a:ext uri="{0D108BD9-81ED-4DB2-BD59-A6C34878D82A}">
                    <a16:rowId xmlns:a16="http://schemas.microsoft.com/office/drawing/2014/main" val="10003"/>
                  </a:ext>
                </a:extLst>
              </a:tr>
            </a:tbl>
          </a:graphicData>
        </a:graphic>
      </p:graphicFrame>
      <p:sp>
        <p:nvSpPr>
          <p:cNvPr id="11" name="Rectangle 4"/>
          <p:cNvSpPr>
            <a:spLocks noChangeArrowheads="1"/>
          </p:cNvSpPr>
          <p:nvPr/>
        </p:nvSpPr>
        <p:spPr bwMode="auto">
          <a:xfrm>
            <a:off x="441864" y="987574"/>
            <a:ext cx="8594632" cy="49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56" tIns="40078" rIns="80156" bIns="40078" numCol="1" anchor="ctr" anchorCtr="0" compatLnSpc="1">
            <a:prstTxWarp prst="textNoShape">
              <a:avLst/>
            </a:prstTxWarp>
            <a:spAutoFit/>
          </a:bodyPr>
          <a:lstStyle/>
          <a:p>
            <a:pPr marL="0" lvl="1" defTabSz="801563" eaLnBrk="0" hangingPunct="0">
              <a:lnSpc>
                <a:spcPts val="1577"/>
              </a:lnSpc>
              <a:spcBef>
                <a:spcPts val="1577"/>
              </a:spcBef>
            </a:pPr>
            <a:r>
              <a:rPr lang="en-US" sz="1600"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Adopted in February 2014. </a:t>
            </a:r>
            <a:br>
              <a:rPr lang="en-US" sz="1600"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br>
            <a:r>
              <a:rPr lang="en-US" sz="1600"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Annually updated and discussed with the business community.</a:t>
            </a:r>
          </a:p>
        </p:txBody>
      </p:sp>
    </p:spTree>
    <p:extLst>
      <p:ext uri="{BB962C8B-B14F-4D97-AF65-F5344CB8AC3E}">
        <p14:creationId xmlns:p14="http://schemas.microsoft.com/office/powerpoint/2010/main" val="407298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dirty="0"/>
              <a:t>Investment Project Support </a:t>
            </a:r>
          </a:p>
        </p:txBody>
      </p:sp>
      <p:graphicFrame>
        <p:nvGraphicFramePr>
          <p:cNvPr id="11" name="Таблица 10"/>
          <p:cNvGraphicFramePr>
            <a:graphicFrameLocks noGrp="1"/>
          </p:cNvGraphicFramePr>
          <p:nvPr>
            <p:extLst>
              <p:ext uri="{D42A27DB-BD31-4B8C-83A1-F6EECF244321}">
                <p14:modId xmlns:p14="http://schemas.microsoft.com/office/powerpoint/2010/main" val="981419037"/>
              </p:ext>
            </p:extLst>
          </p:nvPr>
        </p:nvGraphicFramePr>
        <p:xfrm>
          <a:off x="539552" y="1180318"/>
          <a:ext cx="8064896" cy="2957926"/>
        </p:xfrm>
        <a:graphic>
          <a:graphicData uri="http://schemas.openxmlformats.org/drawingml/2006/table">
            <a:tbl>
              <a:tblPr firstRow="1" bandRow="1">
                <a:tableStyleId>{5C22544A-7EE6-4342-B048-85BDC9FD1C3A}</a:tableStyleId>
              </a:tblPr>
              <a:tblGrid>
                <a:gridCol w="3804196">
                  <a:extLst>
                    <a:ext uri="{9D8B030D-6E8A-4147-A177-3AD203B41FA5}">
                      <a16:colId xmlns:a16="http://schemas.microsoft.com/office/drawing/2014/main" val="20000"/>
                    </a:ext>
                  </a:extLst>
                </a:gridCol>
                <a:gridCol w="4260700">
                  <a:extLst>
                    <a:ext uri="{9D8B030D-6E8A-4147-A177-3AD203B41FA5}">
                      <a16:colId xmlns:a16="http://schemas.microsoft.com/office/drawing/2014/main" val="20001"/>
                    </a:ext>
                  </a:extLst>
                </a:gridCol>
              </a:tblGrid>
              <a:tr h="1251430">
                <a:tc>
                  <a:txBody>
                    <a:bodyPr/>
                    <a:lstStyle/>
                    <a:p>
                      <a:pPr marL="285750" marR="0" indent="-285750" algn="just"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Char char="§"/>
                        <a:tabLst/>
                        <a:defRPr/>
                      </a:pP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One stop investor support</a:t>
                      </a:r>
                    </a:p>
                    <a:p>
                      <a:pPr marL="0" marR="0" indent="0" algn="l"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endParaRPr lang="ru-RU" sz="1600" b="1" kern="1200" baseline="0" dirty="0">
                        <a:solidFill>
                          <a:srgbClr val="007EA7"/>
                        </a:solidFill>
                        <a:latin typeface="Segoe UI" panose="020B0502040204020203" pitchFamily="34" charset="0"/>
                        <a:ea typeface="Segoe UI" panose="020B0502040204020203" pitchFamily="34" charset="0"/>
                        <a:cs typeface="Segoe UI" panose="020B0502040204020203" pitchFamily="34" charset="0"/>
                      </a:endParaRPr>
                    </a:p>
                    <a:p>
                      <a:pPr marL="266700" marR="0" indent="0" algn="just"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r>
                        <a:rPr lang="en-US" sz="1600" b="0" baseline="0" dirty="0">
                          <a:solidFill>
                            <a:srgbClr val="007EA7"/>
                          </a:solidFill>
                          <a:latin typeface="Segoe UI" panose="020B0502040204020203" pitchFamily="34" charset="0"/>
                          <a:ea typeface="Segoe UI" panose="020B0502040204020203" pitchFamily="34" charset="0"/>
                          <a:cs typeface="Segoe UI" panose="020B0502040204020203" pitchFamily="34" charset="0"/>
                        </a:rPr>
                        <a:t>free services  </a:t>
                      </a:r>
                    </a:p>
                    <a:p>
                      <a:pPr marL="266700" marR="0" indent="0" algn="just"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r>
                        <a:rPr lang="en-US" sz="1600" b="0" baseline="0" dirty="0">
                          <a:solidFill>
                            <a:srgbClr val="007EA7"/>
                          </a:solidFill>
                          <a:latin typeface="Segoe UI" panose="020B0502040204020203" pitchFamily="34" charset="0"/>
                          <a:ea typeface="Segoe UI" panose="020B0502040204020203" pitchFamily="34" charset="0"/>
                          <a:cs typeface="Segoe UI" panose="020B0502040204020203" pitchFamily="34" charset="0"/>
                        </a:rPr>
                        <a:t>for investors </a:t>
                      </a:r>
                    </a:p>
                  </a:txBody>
                  <a:tcPr marL="156000" marR="9906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779252" rtl="0" eaLnBrk="1" fontAlgn="auto" latinLnBrk="0" hangingPunct="1">
                        <a:lnSpc>
                          <a:spcPct val="100000"/>
                        </a:lnSpc>
                        <a:spcBef>
                          <a:spcPts val="0"/>
                        </a:spcBef>
                        <a:spcAft>
                          <a:spcPts val="0"/>
                        </a:spcAft>
                        <a:buClrTx/>
                        <a:buSzTx/>
                        <a:buFontTx/>
                        <a:buNone/>
                        <a:tabLst/>
                        <a:defRPr/>
                      </a:pPr>
                      <a:r>
                        <a:rPr lang="en-US" sz="1600" b="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Moscow City Investment Agency</a:t>
                      </a:r>
                    </a:p>
                    <a:p>
                      <a:pPr marL="0" marR="0" indent="0" algn="l" defTabSz="779252" rtl="0" eaLnBrk="1" fontAlgn="auto" latinLnBrk="0" hangingPunct="1">
                        <a:lnSpc>
                          <a:spcPct val="100000"/>
                        </a:lnSpc>
                        <a:spcBef>
                          <a:spcPts val="0"/>
                        </a:spcBef>
                        <a:spcAft>
                          <a:spcPts val="0"/>
                        </a:spcAft>
                        <a:buClrTx/>
                        <a:buSzTx/>
                        <a:buFontTx/>
                        <a:buNone/>
                        <a:tabLst/>
                        <a:defRPr/>
                      </a:pPr>
                      <a:endParaRPr lang="ru-RU" sz="1600" b="0" i="1" kern="12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0" marR="0" indent="0" algn="l" defTabSz="779252" rtl="0" eaLnBrk="1" fontAlgn="auto" latinLnBrk="0" hangingPunct="1">
                        <a:lnSpc>
                          <a:spcPct val="100000"/>
                        </a:lnSpc>
                        <a:spcBef>
                          <a:spcPts val="0"/>
                        </a:spcBef>
                        <a:spcAft>
                          <a:spcPts val="0"/>
                        </a:spcAft>
                        <a:buClrTx/>
                        <a:buSzTx/>
                        <a:buFontTx/>
                        <a:buNone/>
                        <a:tabLst/>
                        <a:defRPr/>
                      </a:pPr>
                      <a:r>
                        <a:rPr lang="en-US" sz="1600" b="0" i="1" baseline="0">
                          <a:latin typeface="Segoe UI" panose="020B0502040204020203" pitchFamily="34" charset="0"/>
                          <a:ea typeface="Segoe UI" panose="020B0502040204020203" pitchFamily="34" charset="0"/>
                          <a:cs typeface="Segoe UI" panose="020B0502040204020203" pitchFamily="34" charset="0"/>
                        </a:rPr>
                        <a:t>Moscow Investment Portal </a:t>
                      </a:r>
                      <a:r>
                        <a:rPr lang="en-US" sz="1600" b="0" i="1" baseline="0">
                          <a:latin typeface="Segoe UI" panose="020B0502040204020203" pitchFamily="34" charset="0"/>
                          <a:ea typeface="Segoe UI" panose="020B0502040204020203" pitchFamily="34" charset="0"/>
                          <a:cs typeface="Segoe UI" panose="020B0502040204020203" pitchFamily="34" charset="0"/>
                          <a:hlinkClick r:id="rId3"/>
                        </a:rPr>
                        <a:t>www.investmoscow.ru </a:t>
                      </a:r>
                      <a:r>
                        <a:rPr lang="en-US" sz="1600" b="0" i="1"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t>
                      </a:r>
                    </a:p>
                  </a:txBody>
                  <a:tcPr marL="273000" marR="99060" marT="60960" marB="6096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706496">
                <a:tc>
                  <a:txBody>
                    <a:bodyPr/>
                    <a:lstStyle/>
                    <a:p>
                      <a:pPr marL="285750" marR="0" indent="-285750" algn="just"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Char char="§"/>
                        <a:tabLst/>
                        <a:defRPr/>
                      </a:pPr>
                      <a: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t>Legal and organizational support </a:t>
                      </a:r>
                    </a:p>
                    <a:p>
                      <a:pPr marL="0" marR="0" indent="0" algn="l"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endParaRPr lang="ru-RU" sz="1600" b="1" kern="1200" dirty="0">
                        <a:solidFill>
                          <a:srgbClr val="007EA7"/>
                        </a:solidFill>
                        <a:latin typeface="Segoe UI" panose="020B0502040204020203" pitchFamily="34" charset="0"/>
                        <a:ea typeface="Segoe UI" panose="020B0502040204020203" pitchFamily="34" charset="0"/>
                        <a:cs typeface="Segoe UI" panose="020B0502040204020203" pitchFamily="34" charset="0"/>
                      </a:endParaRPr>
                    </a:p>
                    <a:p>
                      <a:pPr marL="266700" marR="0" indent="0" algn="just" defTabSz="779252" rtl="0" eaLnBrk="1" fontAlgn="auto" latinLnBrk="0" hangingPunct="1">
                        <a:lnSpc>
                          <a:spcPct val="100000"/>
                        </a:lnSpc>
                        <a:spcBef>
                          <a:spcPts val="0"/>
                        </a:spcBef>
                        <a:spcAft>
                          <a:spcPts val="0"/>
                        </a:spcAft>
                        <a:buClr>
                          <a:srgbClr val="007897"/>
                        </a:buClr>
                        <a:buSzPct val="120000"/>
                        <a:buFont typeface="Wingdings" panose="05000000000000000000" pitchFamily="2" charset="2"/>
                        <a:buNone/>
                        <a:tabLst/>
                        <a:defRPr/>
                      </a:pPr>
                      <a:r>
                        <a:rPr lang="en-US" sz="1600" b="0" kern="1200" baseline="0" dirty="0">
                          <a:solidFill>
                            <a:srgbClr val="007EA7"/>
                          </a:solidFill>
                          <a:latin typeface="Segoe UI" panose="020B0502040204020203" pitchFamily="34" charset="0"/>
                          <a:ea typeface="Segoe UI" panose="020B0502040204020203" pitchFamily="34" charset="0"/>
                          <a:cs typeface="Segoe UI" panose="020B0502040204020203" pitchFamily="34" charset="0"/>
                        </a:rPr>
                        <a:t>specialized business services</a:t>
                      </a:r>
                    </a:p>
                  </a:txBody>
                  <a:tcPr marL="156000" marR="9906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just" defTabSz="779252" rtl="0" eaLnBrk="1" fontAlgn="auto" latinLnBrk="0" hangingPunct="1">
                        <a:lnSpc>
                          <a:spcPct val="100000"/>
                        </a:lnSpc>
                        <a:spcBef>
                          <a:spcPts val="0"/>
                        </a:spcBef>
                        <a:spcAft>
                          <a:spcPts val="0"/>
                        </a:spcAft>
                        <a:buClrTx/>
                        <a:buSzTx/>
                        <a:buFontTx/>
                        <a:buNone/>
                        <a:tabLst/>
                        <a:defRPr/>
                      </a:pPr>
                      <a:r>
                        <a:rPr lang="en-US" sz="1600" b="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Business Protection Headquarters</a:t>
                      </a:r>
                    </a:p>
                    <a:p>
                      <a:pPr marL="0" marR="0" indent="0" algn="l" defTabSz="779252" rtl="0" eaLnBrk="1" fontAlgn="auto" latinLnBrk="0" hangingPunct="1">
                        <a:lnSpc>
                          <a:spcPct val="100000"/>
                        </a:lnSpc>
                        <a:spcBef>
                          <a:spcPts val="0"/>
                        </a:spcBef>
                        <a:spcAft>
                          <a:spcPts val="0"/>
                        </a:spcAft>
                        <a:buClrTx/>
                        <a:buSzTx/>
                        <a:buFontTx/>
                        <a:buNone/>
                        <a:tabLst/>
                        <a:defRPr/>
                      </a:pPr>
                      <a:endParaRPr lang="ru-RU" sz="1600" b="0" kern="1200"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0" marR="0" indent="0" algn="l" defTabSz="779252" rtl="0" eaLnBrk="1" fontAlgn="auto" latinLnBrk="0" hangingPunct="1">
                        <a:lnSpc>
                          <a:spcPct val="100000"/>
                        </a:lnSpc>
                        <a:spcBef>
                          <a:spcPts val="0"/>
                        </a:spcBef>
                        <a:spcAft>
                          <a:spcPts val="0"/>
                        </a:spcAft>
                        <a:buClrTx/>
                        <a:buSzTx/>
                        <a:buFontTx/>
                        <a:buNone/>
                        <a:tabLst/>
                        <a:defRPr/>
                      </a:pPr>
                      <a:r>
                        <a:rPr lang="en-US" sz="1600" b="0" i="1"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Thematic portals:  </a:t>
                      </a:r>
                    </a:p>
                    <a:p>
                      <a:pPr marL="0" marR="0" indent="0" algn="l" defTabSz="779252" rtl="0" eaLnBrk="1" fontAlgn="auto" latinLnBrk="0" hangingPunct="1">
                        <a:lnSpc>
                          <a:spcPct val="100000"/>
                        </a:lnSpc>
                        <a:spcBef>
                          <a:spcPts val="0"/>
                        </a:spcBef>
                        <a:spcAft>
                          <a:spcPts val="0"/>
                        </a:spcAft>
                        <a:buClrTx/>
                        <a:buSzTx/>
                        <a:buFontTx/>
                        <a:buNone/>
                        <a:tabLst/>
                        <a:defRPr/>
                      </a:pPr>
                      <a:r>
                        <a:rPr lang="en-US" sz="1600" b="0" i="1"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hlinkClick r:id="rId4"/>
                        </a:rPr>
                        <a:t>www.zakupki.mos.ru</a:t>
                      </a:r>
                      <a:r>
                        <a:rPr lang="en-US" sz="1600" b="0" i="1"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b="0" i="1"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hlinkClick r:id="rId5"/>
                        </a:rPr>
                        <a:t>www.mbm.ru</a:t>
                      </a:r>
                      <a:r>
                        <a:rPr lang="en-US" sz="1600" b="0" i="1"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b="0" i="1"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hlinkClick r:id="rId6"/>
                        </a:rPr>
                        <a:t>www.imoscow.mos.ru</a:t>
                      </a:r>
                      <a:r>
                        <a:rPr lang="en-US" sz="1600" b="0" i="1" baseline="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etc</a:t>
                      </a:r>
                      <a:r>
                        <a:rPr lang="en-US" sz="1600" b="0" i="1"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p>
                  </a:txBody>
                  <a:tcPr marL="273000" marR="99060" marT="60960" marB="6096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925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a:t>Investment Dynamics and Structure</a:t>
            </a:r>
          </a:p>
        </p:txBody>
      </p:sp>
      <p:graphicFrame>
        <p:nvGraphicFramePr>
          <p:cNvPr id="8" name="Диаграмма 7">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516946273"/>
              </p:ext>
            </p:extLst>
          </p:nvPr>
        </p:nvGraphicFramePr>
        <p:xfrm>
          <a:off x="3635896" y="1079892"/>
          <a:ext cx="5061248"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a:extLst>
              <a:ext uri="{FF2B5EF4-FFF2-40B4-BE49-F238E27FC236}">
                <a16:creationId xmlns:a16="http://schemas.microsoft.com/office/drawing/2014/main" id="{E47E7E14-3A51-4333-A470-DE25D8203D9C}"/>
              </a:ext>
            </a:extLst>
          </p:cNvPr>
          <p:cNvSpPr/>
          <p:nvPr/>
        </p:nvSpPr>
        <p:spPr>
          <a:xfrm>
            <a:off x="446856" y="4389335"/>
            <a:ext cx="8301608" cy="646331"/>
          </a:xfrm>
          <a:prstGeom prst="rect">
            <a:avLst/>
          </a:prstGeom>
        </p:spPr>
        <p:txBody>
          <a:bodyPr wrap="square">
            <a:spAutoFit/>
          </a:bodyPr>
          <a:lstStyle/>
          <a:p>
            <a:r>
              <a:rPr lang="en-US" sz="900" dirty="0">
                <a:solidFill>
                  <a:schemeClr val="tx1">
                    <a:lumMod val="75000"/>
                    <a:lumOff val="25000"/>
                  </a:schemeClr>
                </a:solidFill>
                <a:latin typeface="Segoe UI" pitchFamily="34" charset="0"/>
                <a:ea typeface="Calibri" panose="020F0502020204030204" pitchFamily="34" charset="0"/>
                <a:cs typeface="Segoe UI" pitchFamily="34" charset="0"/>
              </a:rPr>
              <a:t>* assessment according to the Moscow socio-economic development forecast for 2019 and a planned period of 2020 and 2021 </a:t>
            </a:r>
          </a:p>
          <a:p>
            <a:r>
              <a:rPr lang="en-US" sz="900" dirty="0">
                <a:solidFill>
                  <a:schemeClr val="tx1">
                    <a:lumMod val="75000"/>
                    <a:lumOff val="25000"/>
                  </a:schemeClr>
                </a:solidFill>
                <a:latin typeface="Segoe UI" pitchFamily="34" charset="0"/>
                <a:ea typeface="Calibri" panose="020F0502020204030204" pitchFamily="34" charset="0"/>
                <a:cs typeface="Segoe UI" pitchFamily="34" charset="0"/>
              </a:rPr>
              <a:t>** target value of Investment in fixed assets in 2025 </a:t>
            </a:r>
          </a:p>
          <a:p>
            <a:r>
              <a:rPr lang="en-US" sz="900" dirty="0">
                <a:solidFill>
                  <a:schemeClr val="tx1">
                    <a:lumMod val="75000"/>
                    <a:lumOff val="25000"/>
                  </a:schemeClr>
                </a:solidFill>
                <a:latin typeface="Segoe UI" pitchFamily="34" charset="0"/>
                <a:ea typeface="Calibri" panose="020F0502020204030204" pitchFamily="34" charset="0"/>
                <a:cs typeface="Segoe UI" pitchFamily="34" charset="0"/>
              </a:rPr>
              <a:t>*** the industry and high-tech sector includes manufacturing, communications, research and development </a:t>
            </a:r>
          </a:p>
          <a:p>
            <a:endParaRPr lang="ru-RU" sz="900" dirty="0">
              <a:solidFill>
                <a:schemeClr val="tx1">
                  <a:lumMod val="75000"/>
                  <a:lumOff val="25000"/>
                </a:schemeClr>
              </a:solidFill>
              <a:effectLst/>
              <a:latin typeface="Segoe UI" pitchFamily="34" charset="0"/>
              <a:ea typeface="Calibri" panose="020F0502020204030204" pitchFamily="34" charset="0"/>
              <a:cs typeface="Segoe UI" pitchFamily="34" charset="0"/>
            </a:endParaRPr>
          </a:p>
        </p:txBody>
      </p:sp>
      <p:sp>
        <p:nvSpPr>
          <p:cNvPr id="5" name="TextBox 4">
            <a:extLst>
              <a:ext uri="{FF2B5EF4-FFF2-40B4-BE49-F238E27FC236}">
                <a16:creationId xmlns:a16="http://schemas.microsoft.com/office/drawing/2014/main" id="{4BE05F10-22CD-4F9D-9357-FE7C98FFE51D}"/>
              </a:ext>
            </a:extLst>
          </p:cNvPr>
          <p:cNvSpPr txBox="1"/>
          <p:nvPr/>
        </p:nvSpPr>
        <p:spPr>
          <a:xfrm>
            <a:off x="1187624" y="1324108"/>
            <a:ext cx="1944216" cy="1093249"/>
          </a:xfrm>
          <a:prstGeom prst="rect">
            <a:avLst/>
          </a:prstGeom>
          <a:noFill/>
        </p:spPr>
        <p:txBody>
          <a:bodyPr wrap="square" lIns="56515" tIns="28258" rIns="56515" bIns="28258" rtlCol="0">
            <a:spAutoFit/>
          </a:bodyPr>
          <a:lstStyle>
            <a:defPPr>
              <a:defRPr lang="ru-RU"/>
            </a:defPPr>
            <a:lvl1pPr defTabSz="1168237" fontAlgn="b">
              <a:defRPr>
                <a:latin typeface="Arial Narrow" pitchFamily="34" charset="0"/>
                <a:cs typeface="Arial" pitchFamily="34" charset="0"/>
              </a:defRPr>
            </a:lvl1pPr>
            <a:lvl2pPr marL="584119" defTabSz="1168237">
              <a:defRPr sz="2300"/>
            </a:lvl2pPr>
            <a:lvl3pPr marL="1168237" defTabSz="1168237">
              <a:defRPr sz="2300"/>
            </a:lvl3pPr>
            <a:lvl4pPr marL="1752356" defTabSz="1168237">
              <a:defRPr sz="2300"/>
            </a:lvl4pPr>
            <a:lvl5pPr marL="2336475" defTabSz="1168237">
              <a:defRPr sz="2300"/>
            </a:lvl5pPr>
            <a:lvl6pPr marL="2920594" defTabSz="1168237">
              <a:defRPr sz="2300"/>
            </a:lvl6pPr>
            <a:lvl7pPr marL="3504712" defTabSz="1168237">
              <a:defRPr sz="2300"/>
            </a:lvl7pPr>
            <a:lvl8pPr marL="4088831" defTabSz="1168237">
              <a:defRPr sz="2300"/>
            </a:lvl8pPr>
            <a:lvl9pPr marL="4672950" defTabSz="1168237">
              <a:defRPr sz="2300"/>
            </a:lvl9pPr>
          </a:lstStyle>
          <a:p>
            <a:r>
              <a:rPr lang="en-US" sz="2400" b="1">
                <a:solidFill>
                  <a:srgbClr val="A62341"/>
                </a:solidFill>
                <a:latin typeface="Segoe UI" panose="020B0502040204020203" pitchFamily="34" charset="0"/>
                <a:ea typeface="Segoe UI" panose="020B0502040204020203" pitchFamily="34" charset="0"/>
                <a:cs typeface="Segoe UI" panose="020B0502040204020203" pitchFamily="34" charset="0"/>
              </a:rPr>
              <a:t>+80%</a:t>
            </a:r>
          </a:p>
          <a:p>
            <a:pPr>
              <a:lnSpc>
                <a:spcPts val="1300"/>
              </a:lnSpc>
            </a:pPr>
            <a:r>
              <a:rPr lang="en-US" sz="12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investment growth  </a:t>
            </a:r>
          </a:p>
          <a:p>
            <a:pPr>
              <a:lnSpc>
                <a:spcPts val="1300"/>
              </a:lnSpc>
            </a:pPr>
            <a:r>
              <a:rPr lang="en-US" sz="12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2011 - 2017 </a:t>
            </a:r>
          </a:p>
          <a:p>
            <a:pPr>
              <a:lnSpc>
                <a:spcPts val="1300"/>
              </a:lnSpc>
            </a:pP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comparable prices  </a:t>
            </a:r>
          </a:p>
          <a:p>
            <a:pPr>
              <a:lnSpc>
                <a:spcPts val="1300"/>
              </a:lnSpc>
            </a:pP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against 2010 </a:t>
            </a:r>
          </a:p>
        </p:txBody>
      </p:sp>
      <p:pic>
        <p:nvPicPr>
          <p:cNvPr id="6" name="Picture 4" descr="D:\работа\!!!ГАУИ\презентации\icon\2018\icons_2018-13.png">
            <a:extLst>
              <a:ext uri="{FF2B5EF4-FFF2-40B4-BE49-F238E27FC236}">
                <a16:creationId xmlns:a16="http://schemas.microsoft.com/office/drawing/2014/main" id="{A6CF0940-76A9-4D3B-830C-5428952CF0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56" y="1491630"/>
            <a:ext cx="647999" cy="6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E05F10-22CD-4F9D-9357-FE7C98FFE51D}"/>
              </a:ext>
            </a:extLst>
          </p:cNvPr>
          <p:cNvSpPr txBox="1"/>
          <p:nvPr/>
        </p:nvSpPr>
        <p:spPr>
          <a:xfrm>
            <a:off x="1187624" y="2859782"/>
            <a:ext cx="1872208" cy="926537"/>
          </a:xfrm>
          <a:prstGeom prst="rect">
            <a:avLst/>
          </a:prstGeom>
          <a:noFill/>
        </p:spPr>
        <p:txBody>
          <a:bodyPr wrap="square" lIns="56515" tIns="28258" rIns="56515" bIns="28258" rtlCol="0">
            <a:spAutoFit/>
          </a:bodyPr>
          <a:lstStyle>
            <a:defPPr>
              <a:defRPr lang="ru-RU"/>
            </a:defPPr>
            <a:lvl1pPr defTabSz="1168237" fontAlgn="b">
              <a:defRPr>
                <a:latin typeface="Arial Narrow" pitchFamily="34" charset="0"/>
                <a:cs typeface="Arial" pitchFamily="34" charset="0"/>
              </a:defRPr>
            </a:lvl1pPr>
            <a:lvl2pPr marL="584119" defTabSz="1168237">
              <a:defRPr sz="2300"/>
            </a:lvl2pPr>
            <a:lvl3pPr marL="1168237" defTabSz="1168237">
              <a:defRPr sz="2300"/>
            </a:lvl3pPr>
            <a:lvl4pPr marL="1752356" defTabSz="1168237">
              <a:defRPr sz="2300"/>
            </a:lvl4pPr>
            <a:lvl5pPr marL="2336475" defTabSz="1168237">
              <a:defRPr sz="2300"/>
            </a:lvl5pPr>
            <a:lvl6pPr marL="2920594" defTabSz="1168237">
              <a:defRPr sz="2300"/>
            </a:lvl6pPr>
            <a:lvl7pPr marL="3504712" defTabSz="1168237">
              <a:defRPr sz="2300"/>
            </a:lvl7pPr>
            <a:lvl8pPr marL="4088831" defTabSz="1168237">
              <a:defRPr sz="2300"/>
            </a:lvl8pPr>
            <a:lvl9pPr marL="4672950" defTabSz="1168237">
              <a:defRPr sz="2300"/>
            </a:lvl9pPr>
          </a:lstStyle>
          <a:p>
            <a:r>
              <a:rPr lang="en-US" sz="2400" b="1">
                <a:solidFill>
                  <a:srgbClr val="A62341"/>
                </a:solidFill>
                <a:latin typeface="Segoe UI" panose="020B0502040204020203" pitchFamily="34" charset="0"/>
                <a:ea typeface="Segoe UI" panose="020B0502040204020203" pitchFamily="34" charset="0"/>
                <a:cs typeface="Segoe UI" panose="020B0502040204020203" pitchFamily="34" charset="0"/>
              </a:rPr>
              <a:t>~50%</a:t>
            </a:r>
          </a:p>
          <a:p>
            <a:pPr>
              <a:lnSpc>
                <a:spcPts val="1300"/>
              </a:lnSpc>
            </a:pPr>
            <a:r>
              <a:rPr lang="en-US" sz="12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Moscow's share in accumulated FDI </a:t>
            </a:r>
          </a:p>
          <a:p>
            <a:pPr>
              <a:lnSpc>
                <a:spcPts val="1300"/>
              </a:lnSpc>
            </a:pPr>
            <a:r>
              <a:rPr lang="en-US" sz="12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Russia </a:t>
            </a:r>
          </a:p>
        </p:txBody>
      </p:sp>
      <p:graphicFrame>
        <p:nvGraphicFramePr>
          <p:cNvPr id="10" name="Таблица 9">
            <a:extLst>
              <a:ext uri="{FF2B5EF4-FFF2-40B4-BE49-F238E27FC236}">
                <a16:creationId xmlns:a16="http://schemas.microsoft.com/office/drawing/2014/main" id="{83023FC1-FD5D-4BFD-B36E-EFFC0D01F2AE}"/>
              </a:ext>
            </a:extLst>
          </p:cNvPr>
          <p:cNvGraphicFramePr>
            <a:graphicFrameLocks noGrp="1"/>
          </p:cNvGraphicFramePr>
          <p:nvPr>
            <p:extLst>
              <p:ext uri="{D42A27DB-BD31-4B8C-83A1-F6EECF244321}">
                <p14:modId xmlns:p14="http://schemas.microsoft.com/office/powerpoint/2010/main" val="697749831"/>
              </p:ext>
            </p:extLst>
          </p:nvPr>
        </p:nvGraphicFramePr>
        <p:xfrm>
          <a:off x="4139952" y="2931790"/>
          <a:ext cx="4464496" cy="1311931"/>
        </p:xfrm>
        <a:graphic>
          <a:graphicData uri="http://schemas.openxmlformats.org/drawingml/2006/table">
            <a:tbl>
              <a:tblPr firstRow="1">
                <a:tableStyleId>{5C22544A-7EE6-4342-B048-85BDC9FD1C3A}</a:tableStyleId>
              </a:tblPr>
              <a:tblGrid>
                <a:gridCol w="2398833">
                  <a:extLst>
                    <a:ext uri="{9D8B030D-6E8A-4147-A177-3AD203B41FA5}">
                      <a16:colId xmlns:a16="http://schemas.microsoft.com/office/drawing/2014/main" val="20000"/>
                    </a:ext>
                  </a:extLst>
                </a:gridCol>
                <a:gridCol w="710381">
                  <a:extLst>
                    <a:ext uri="{9D8B030D-6E8A-4147-A177-3AD203B41FA5}">
                      <a16:colId xmlns:a16="http://schemas.microsoft.com/office/drawing/2014/main" val="20001"/>
                    </a:ext>
                  </a:extLst>
                </a:gridCol>
                <a:gridCol w="688939">
                  <a:extLst>
                    <a:ext uri="{9D8B030D-6E8A-4147-A177-3AD203B41FA5}">
                      <a16:colId xmlns:a16="http://schemas.microsoft.com/office/drawing/2014/main" val="20002"/>
                    </a:ext>
                  </a:extLst>
                </a:gridCol>
                <a:gridCol w="666343">
                  <a:extLst>
                    <a:ext uri="{9D8B030D-6E8A-4147-A177-3AD203B41FA5}">
                      <a16:colId xmlns:a16="http://schemas.microsoft.com/office/drawing/2014/main" val="20003"/>
                    </a:ext>
                  </a:extLst>
                </a:gridCol>
              </a:tblGrid>
              <a:tr h="397188">
                <a:tc>
                  <a:txBody>
                    <a:bodyPr/>
                    <a:lstStyle/>
                    <a:p>
                      <a:pPr algn="l" rtl="0" fontAlgn="b"/>
                      <a:endParaRPr lang="ru-RU" sz="900" b="1" i="0" u="none" strike="noStrike"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solidFill>
                      <a:schemeClr val="bg1">
                        <a:lumMod val="85000"/>
                      </a:schemeClr>
                    </a:solidFill>
                  </a:tcPr>
                </a:tc>
                <a:tc>
                  <a:txBody>
                    <a:bodyPr/>
                    <a:lstStyle/>
                    <a:p>
                      <a:pPr algn="ctr" fontAlgn="b"/>
                      <a:r>
                        <a:rPr lang="en-US" sz="105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2010</a:t>
                      </a:r>
                    </a:p>
                  </a:txBody>
                  <a:tcPr marL="9525" marR="9525" marT="9525" marB="0" anchor="ctr">
                    <a:solidFill>
                      <a:schemeClr val="bg1">
                        <a:lumMod val="85000"/>
                      </a:schemeClr>
                    </a:solidFill>
                  </a:tcPr>
                </a:tc>
                <a:tc>
                  <a:txBody>
                    <a:bodyPr/>
                    <a:lstStyle/>
                    <a:p>
                      <a:pPr algn="ctr" fontAlgn="b"/>
                      <a:r>
                        <a:rPr lang="en-US" sz="105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2017</a:t>
                      </a:r>
                    </a:p>
                  </a:txBody>
                  <a:tcPr marL="9525" marR="9525" marT="9525" marB="0" anchor="ctr">
                    <a:solidFill>
                      <a:schemeClr val="bg1">
                        <a:lumMod val="85000"/>
                      </a:schemeClr>
                    </a:solidFill>
                  </a:tcPr>
                </a:tc>
                <a:tc>
                  <a:txBody>
                    <a:bodyPr/>
                    <a:lstStyle/>
                    <a:p>
                      <a:pPr algn="ctr" fontAlgn="b"/>
                      <a:r>
                        <a:rPr lang="en-US" sz="105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Growth </a:t>
                      </a:r>
                    </a:p>
                  </a:txBody>
                  <a:tcPr marL="9525" marR="9525" marT="9525" marB="0" anchor="ctr">
                    <a:solidFill>
                      <a:schemeClr val="bg1">
                        <a:lumMod val="85000"/>
                      </a:schemeClr>
                    </a:solidFill>
                  </a:tcPr>
                </a:tc>
                <a:extLst>
                  <a:ext uri="{0D108BD9-81ED-4DB2-BD59-A6C34878D82A}">
                    <a16:rowId xmlns:a16="http://schemas.microsoft.com/office/drawing/2014/main" val="10000"/>
                  </a:ext>
                </a:extLst>
              </a:tr>
              <a:tr h="246138">
                <a:tc>
                  <a:txBody>
                    <a:bodyPr/>
                    <a:lstStyle/>
                    <a:p>
                      <a:pPr marL="90488" indent="0" algn="l" fontAlgn="b"/>
                      <a:r>
                        <a:rPr lang="en-US" sz="1050" b="1"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Total</a:t>
                      </a:r>
                    </a:p>
                  </a:txBody>
                  <a:tcPr marL="9525" marR="9525" marT="9525"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050" b="1"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100 %</a:t>
                      </a:r>
                    </a:p>
                  </a:txBody>
                  <a:tcPr marL="9525" marR="9525" marT="9525"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050" b="1"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100 %</a:t>
                      </a:r>
                    </a:p>
                  </a:txBody>
                  <a:tcPr marL="9525" marR="9525" marT="9525"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fontAlgn="b"/>
                      <a:endParaRPr lang="ru-RU" sz="1050" b="1" i="0" u="none" strike="noStrike"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2467">
                <a:tc>
                  <a:txBody>
                    <a:bodyPr/>
                    <a:lstStyle/>
                    <a:p>
                      <a:pPr marL="90488" indent="0" algn="l" fontAlgn="b"/>
                      <a:r>
                        <a:rPr lang="en-US" sz="105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Industrial and high-tech sector *** </a:t>
                      </a:r>
                    </a:p>
                  </a:txBody>
                  <a:tcPr marL="9525" marR="9525" marT="9525" marB="0" anchor="ctr">
                    <a:lnT w="12700" cap="flat" cmpd="sng" algn="ctr">
                      <a:solidFill>
                        <a:schemeClr val="bg1">
                          <a:lumMod val="75000"/>
                        </a:schemeClr>
                      </a:solidFill>
                      <a:prstDash val="solid"/>
                      <a:round/>
                      <a:headEnd type="none" w="med" len="med"/>
                      <a:tailEnd type="none" w="med" len="med"/>
                    </a:lnT>
                    <a:noFill/>
                  </a:tcPr>
                </a:tc>
                <a:tc>
                  <a:txBody>
                    <a:bodyPr/>
                    <a:lstStyle/>
                    <a:p>
                      <a:pPr algn="ctr" fontAlgn="b"/>
                      <a:r>
                        <a:rPr lang="en-US" sz="1050" b="1"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13.8 %</a:t>
                      </a:r>
                    </a:p>
                  </a:txBody>
                  <a:tcPr marL="9525" marR="9525" marT="9525" marB="0" anchor="ctr">
                    <a:lnT w="12700" cap="flat" cmpd="sng" algn="ctr">
                      <a:solidFill>
                        <a:schemeClr val="bg1">
                          <a:lumMod val="75000"/>
                        </a:schemeClr>
                      </a:solidFill>
                      <a:prstDash val="solid"/>
                      <a:round/>
                      <a:headEnd type="none" w="med" len="med"/>
                      <a:tailEnd type="none" w="med" len="med"/>
                    </a:lnT>
                    <a:noFill/>
                  </a:tcPr>
                </a:tc>
                <a:tc>
                  <a:txBody>
                    <a:bodyPr/>
                    <a:lstStyle/>
                    <a:p>
                      <a:pPr algn="ctr" fontAlgn="b"/>
                      <a:r>
                        <a:rPr lang="en-US" sz="1050" b="1" i="0"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22.0 % </a:t>
                      </a:r>
                    </a:p>
                  </a:txBody>
                  <a:tcPr marL="9525" marR="9525" marT="9525" marB="0" anchor="ctr">
                    <a:lnT w="12700" cap="flat" cmpd="sng" algn="ctr">
                      <a:solidFill>
                        <a:schemeClr val="bg1">
                          <a:lumMod val="75000"/>
                        </a:schemeClr>
                      </a:solidFill>
                      <a:prstDash val="solid"/>
                      <a:round/>
                      <a:headEnd type="none" w="med" len="med"/>
                      <a:tailEnd type="none" w="med" len="med"/>
                    </a:lnT>
                    <a:noFill/>
                  </a:tcPr>
                </a:tc>
                <a:tc>
                  <a:txBody>
                    <a:bodyPr/>
                    <a:lstStyle/>
                    <a:p>
                      <a:pPr algn="ctr" fontAlgn="b"/>
                      <a:r>
                        <a:rPr lang="en-US" sz="1050" b="1" i="0" u="none" strike="noStrike">
                          <a:solidFill>
                            <a:srgbClr val="007EA7"/>
                          </a:solidFill>
                          <a:latin typeface="Segoe UI" panose="020B0502040204020203" pitchFamily="34" charset="0"/>
                          <a:ea typeface="Segoe UI" panose="020B0502040204020203" pitchFamily="34" charset="0"/>
                          <a:cs typeface="Segoe UI" panose="020B0502040204020203" pitchFamily="34" charset="0"/>
                        </a:rPr>
                        <a:t>+8.2 pp</a:t>
                      </a:r>
                    </a:p>
                  </a:txBody>
                  <a:tcPr marL="9525" marR="9525" marT="9525" marB="0"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2"/>
                  </a:ext>
                </a:extLst>
              </a:tr>
              <a:tr h="246138">
                <a:tc>
                  <a:txBody>
                    <a:bodyPr/>
                    <a:lstStyle/>
                    <a:p>
                      <a:pPr marL="0" indent="0">
                        <a:buClr>
                          <a:srgbClr val="A62341"/>
                        </a:buClr>
                        <a:buFont typeface="Wingdings" panose="05000000000000000000" pitchFamily="2" charset="2"/>
                        <a:buNone/>
                      </a:pPr>
                      <a:r>
                        <a:rPr lang="en-US" sz="105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Transport</a:t>
                      </a:r>
                    </a:p>
                  </a:txBody>
                  <a:tcPr marL="9525" marR="9525" marT="9525" marB="0" anchor="ctr">
                    <a:solidFill>
                      <a:schemeClr val="bg1">
                        <a:lumMod val="95000"/>
                      </a:schemeClr>
                    </a:solidFill>
                  </a:tcPr>
                </a:tc>
                <a:tc>
                  <a:txBody>
                    <a:bodyPr/>
                    <a:lstStyle/>
                    <a:p>
                      <a:pPr algn="ctr" fontAlgn="b"/>
                      <a:r>
                        <a:rPr lang="en-US" sz="1050" b="1"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17.8 %</a:t>
                      </a:r>
                    </a:p>
                  </a:txBody>
                  <a:tcPr marL="9525" marR="9525" marT="9525" marB="0" anchor="ctr">
                    <a:solidFill>
                      <a:schemeClr val="bg1">
                        <a:lumMod val="95000"/>
                      </a:schemeClr>
                    </a:solidFill>
                  </a:tcPr>
                </a:tc>
                <a:tc>
                  <a:txBody>
                    <a:bodyPr/>
                    <a:lstStyle/>
                    <a:p>
                      <a:pPr algn="ctr" fontAlgn="b"/>
                      <a:r>
                        <a:rPr lang="en-US" sz="1050" b="1" u="none" strike="noStrike">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25.8%</a:t>
                      </a:r>
                    </a:p>
                  </a:txBody>
                  <a:tcPr marL="9525" marR="9525" marT="9525" marB="0" anchor="ctr">
                    <a:solidFill>
                      <a:schemeClr val="bg1">
                        <a:lumMod val="95000"/>
                      </a:schemeClr>
                    </a:solidFill>
                  </a:tcPr>
                </a:tc>
                <a:tc>
                  <a:txBody>
                    <a:bodyPr/>
                    <a:lstStyle/>
                    <a:p>
                      <a:pPr algn="ctr" fontAlgn="b"/>
                      <a:r>
                        <a:rPr lang="en-US" sz="1050" b="1" i="0" u="none" strike="noStrike">
                          <a:solidFill>
                            <a:srgbClr val="007EA7"/>
                          </a:solidFill>
                          <a:latin typeface="Segoe UI" panose="020B0502040204020203" pitchFamily="34" charset="0"/>
                          <a:ea typeface="Segoe UI" panose="020B0502040204020203" pitchFamily="34" charset="0"/>
                          <a:cs typeface="Segoe UI" panose="020B0502040204020203" pitchFamily="34" charset="0"/>
                        </a:rPr>
                        <a:t>+8 pp</a:t>
                      </a:r>
                    </a:p>
                  </a:txBody>
                  <a:tcPr marL="9525" marR="9525" marT="9525" marB="0"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2050" name="Picture 2" descr="D:\проекты\Презентации\icons\2018\icons_2018-5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856" y="2931790"/>
            <a:ext cx="647999" cy="6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2704438" y="1732232"/>
            <a:ext cx="1656184" cy="276999"/>
          </a:xfrm>
          <a:prstGeom prst="rect">
            <a:avLst/>
          </a:prstGeom>
          <a:noFill/>
        </p:spPr>
        <p:txBody>
          <a:bodyPr wrap="square" rtlCol="0">
            <a:spAutoFit/>
          </a:bodyPr>
          <a:lstStyle/>
          <a:p>
            <a:pPr algn="ctr"/>
            <a:r>
              <a:rPr lang="en-US" sz="1200" b="1" dirty="0"/>
              <a:t> ₽ </a:t>
            </a:r>
            <a:r>
              <a:rPr lang="en-US" sz="1200" b="1" dirty="0" err="1"/>
              <a:t>bn</a:t>
            </a:r>
            <a:endParaRPr lang="ru-RU" b="1" dirty="0"/>
          </a:p>
        </p:txBody>
      </p:sp>
    </p:spTree>
    <p:extLst>
      <p:ext uri="{BB962C8B-B14F-4D97-AF65-F5344CB8AC3E}">
        <p14:creationId xmlns:p14="http://schemas.microsoft.com/office/powerpoint/2010/main" val="76301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ru-RU"/>
          </a:p>
        </p:txBody>
      </p:sp>
      <p:sp>
        <p:nvSpPr>
          <p:cNvPr id="8" name="Прямоугольник 7"/>
          <p:cNvSpPr/>
          <p:nvPr/>
        </p:nvSpPr>
        <p:spPr>
          <a:xfrm>
            <a:off x="0" y="1680651"/>
            <a:ext cx="6948264" cy="1782198"/>
          </a:xfrm>
          <a:prstGeom prst="rect">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7925" tIns="38963" rIns="77925" bIns="38963" rtlCol="0" anchor="ctr"/>
          <a:lstStyle/>
          <a:p>
            <a:pPr algn="ctr"/>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Increase of Private Investment  </a:t>
            </a:r>
          </a:p>
          <a:p>
            <a:pPr algn="ctr"/>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in Infrastructure Industries  </a:t>
            </a:r>
          </a:p>
        </p:txBody>
      </p:sp>
    </p:spTree>
    <p:extLst>
      <p:ext uri="{BB962C8B-B14F-4D97-AF65-F5344CB8AC3E}">
        <p14:creationId xmlns:p14="http://schemas.microsoft.com/office/powerpoint/2010/main" val="3773526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46856" y="3939902"/>
            <a:ext cx="8013576" cy="864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buClr>
                <a:srgbClr val="A62341"/>
              </a:buClr>
            </a:pPr>
            <a:endParaRPr lang="ru-RU" sz="1400" dirty="0">
              <a:solidFill>
                <a:srgbClr val="007EA7"/>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Заголовок 1"/>
          <p:cNvSpPr>
            <a:spLocks noGrp="1"/>
          </p:cNvSpPr>
          <p:nvPr>
            <p:ph type="title"/>
          </p:nvPr>
        </p:nvSpPr>
        <p:spPr/>
        <p:txBody>
          <a:bodyPr>
            <a:normAutofit/>
          </a:bodyPr>
          <a:lstStyle/>
          <a:p>
            <a:r>
              <a:rPr lang="en-US" sz="2500" dirty="0"/>
              <a:t>Priorities of Moscow PPP Policy </a:t>
            </a:r>
          </a:p>
        </p:txBody>
      </p:sp>
      <p:sp>
        <p:nvSpPr>
          <p:cNvPr id="3" name="Объект 2"/>
          <p:cNvSpPr>
            <a:spLocks noGrp="1"/>
          </p:cNvSpPr>
          <p:nvPr>
            <p:ph idx="1"/>
          </p:nvPr>
        </p:nvSpPr>
        <p:spPr>
          <a:xfrm>
            <a:off x="446856" y="1059582"/>
            <a:ext cx="8136904" cy="1424098"/>
          </a:xfrm>
        </p:spPr>
        <p:txBody>
          <a:bodyPr>
            <a:noAutofit/>
          </a:bodyPr>
          <a:lstStyle/>
          <a:p>
            <a:pPr marL="342900" lvl="0" indent="-342900" algn="just">
              <a:lnSpc>
                <a:spcPct val="120000"/>
              </a:lnSpc>
              <a:spcBef>
                <a:spcPts val="600"/>
              </a:spcBef>
              <a:buClr>
                <a:srgbClr val="A62341"/>
              </a:buClr>
              <a:buFont typeface="+mj-lt"/>
              <a:buAutoNum type="arabicPeriod"/>
            </a:pPr>
            <a:r>
              <a:rPr lang="en-US" sz="1400" b="1">
                <a:solidFill>
                  <a:srgbClr val="A62341"/>
                </a:solidFill>
              </a:rPr>
              <a:t>Support of investment initiatives regardless of the scale</a:t>
            </a:r>
            <a:r>
              <a:rPr lang="en-US" sz="1400"/>
              <a:t> (including SMEs).  </a:t>
            </a:r>
          </a:p>
          <a:p>
            <a:pPr marL="342900" lvl="0" indent="-342900" algn="just">
              <a:lnSpc>
                <a:spcPct val="120000"/>
              </a:lnSpc>
              <a:spcBef>
                <a:spcPts val="600"/>
              </a:spcBef>
              <a:buClr>
                <a:srgbClr val="A62341"/>
              </a:buClr>
              <a:buFont typeface="+mj-lt"/>
              <a:buAutoNum type="arabicPeriod"/>
            </a:pPr>
            <a:r>
              <a:rPr lang="en-US" sz="1400"/>
              <a:t>Not only attracting financial resources, but also </a:t>
            </a:r>
            <a:r>
              <a:rPr lang="en-US" sz="1400" b="1">
                <a:solidFill>
                  <a:srgbClr val="A62341"/>
                </a:solidFill>
              </a:rPr>
              <a:t>attracting competencies</a:t>
            </a:r>
            <a:r>
              <a:rPr lang="en-US" sz="1400"/>
              <a:t> is in </a:t>
            </a:r>
            <a:r>
              <a:rPr lang="en-US" sz="1400" b="1">
                <a:solidFill>
                  <a:srgbClr val="A62341"/>
                </a:solidFill>
              </a:rPr>
              <a:t>focus</a:t>
            </a:r>
            <a:r>
              <a:rPr lang="en-US" sz="1400"/>
              <a:t>. </a:t>
            </a:r>
          </a:p>
          <a:p>
            <a:pPr marL="342900" lvl="0" indent="-342900" algn="just">
              <a:lnSpc>
                <a:spcPct val="120000"/>
              </a:lnSpc>
              <a:spcBef>
                <a:spcPts val="600"/>
              </a:spcBef>
              <a:buClr>
                <a:srgbClr val="A62341"/>
              </a:buClr>
              <a:buFont typeface="+mj-lt"/>
              <a:buAutoNum type="arabicPeriod"/>
            </a:pPr>
            <a:r>
              <a:rPr lang="en-US" sz="1400" b="1">
                <a:solidFill>
                  <a:srgbClr val="A62341"/>
                </a:solidFill>
              </a:rPr>
              <a:t>Using best practices and international experience</a:t>
            </a:r>
            <a:r>
              <a:rPr lang="en-US" sz="1400"/>
              <a:t> to solve specific problems the city is facing. </a:t>
            </a:r>
          </a:p>
        </p:txBody>
      </p:sp>
      <p:sp>
        <p:nvSpPr>
          <p:cNvPr id="4" name="Прямоугольник 3"/>
          <p:cNvSpPr/>
          <p:nvPr/>
        </p:nvSpPr>
        <p:spPr>
          <a:xfrm>
            <a:off x="446856" y="2427734"/>
            <a:ext cx="8280920" cy="1369606"/>
          </a:xfrm>
          <a:prstGeom prst="rect">
            <a:avLst/>
          </a:prstGeom>
        </p:spPr>
        <p:txBody>
          <a:bodyPr wrap="square">
            <a:spAutoFit/>
          </a:bodyPr>
          <a:lstStyle/>
          <a:p>
            <a:pPr lvl="0" algn="just">
              <a:lnSpc>
                <a:spcPct val="110000"/>
              </a:lnSpc>
              <a:spcBef>
                <a:spcPts val="600"/>
              </a:spcBef>
              <a:buClr>
                <a:srgbClr val="A62341"/>
              </a:buClr>
            </a:pPr>
            <a:r>
              <a:rPr lang="en-US" sz="1600" b="1" dirty="0">
                <a:solidFill>
                  <a:srgbClr val="007EA7"/>
                </a:solidFill>
                <a:latin typeface="Segoe UI" pitchFamily="34" charset="0"/>
                <a:cs typeface="Segoe UI" pitchFamily="34" charset="0"/>
              </a:rPr>
              <a:t>Key drivers for attracting private investment in infrastructure: </a:t>
            </a:r>
          </a:p>
          <a:p>
            <a:pPr marL="285750" lvl="0" indent="-285750" algn="just">
              <a:lnSpc>
                <a:spcPct val="120000"/>
              </a:lnSpc>
              <a:spcBef>
                <a:spcPts val="600"/>
              </a:spcBef>
              <a:buClr>
                <a:srgbClr val="007EA7"/>
              </a:buClr>
              <a:buFont typeface="Wingdings" panose="05000000000000000000" pitchFamily="2" charset="2"/>
              <a:buChar char="§"/>
            </a:pPr>
            <a:r>
              <a:rPr lang="en-US" sz="1400" dirty="0">
                <a:solidFill>
                  <a:schemeClr val="tx1">
                    <a:lumMod val="75000"/>
                    <a:lumOff val="25000"/>
                  </a:schemeClr>
                </a:solidFill>
                <a:latin typeface="Segoe UI" pitchFamily="34" charset="0"/>
                <a:cs typeface="Segoe UI" pitchFamily="34" charset="0"/>
              </a:rPr>
              <a:t>A large-scale urban infrastructure development program </a:t>
            </a:r>
          </a:p>
          <a:p>
            <a:pPr marL="285750" lvl="0" indent="-285750" algn="just">
              <a:lnSpc>
                <a:spcPct val="120000"/>
              </a:lnSpc>
              <a:spcBef>
                <a:spcPts val="600"/>
              </a:spcBef>
              <a:buClr>
                <a:srgbClr val="007EA7"/>
              </a:buClr>
              <a:buFont typeface="Wingdings" panose="05000000000000000000" pitchFamily="2" charset="2"/>
              <a:buChar char="§"/>
            </a:pPr>
            <a:r>
              <a:rPr lang="en-US" sz="1400" dirty="0">
                <a:solidFill>
                  <a:schemeClr val="tx1">
                    <a:lumMod val="75000"/>
                    <a:lumOff val="25000"/>
                  </a:schemeClr>
                </a:solidFill>
                <a:latin typeface="Segoe UI" pitchFamily="34" charset="0"/>
                <a:cs typeface="Segoe UI" pitchFamily="34" charset="0"/>
              </a:rPr>
              <a:t>Moscow megaprojects - creation of basic conditions for private investment projects </a:t>
            </a:r>
          </a:p>
          <a:p>
            <a:pPr marL="285750" lvl="0" indent="-285750" algn="just">
              <a:lnSpc>
                <a:spcPct val="120000"/>
              </a:lnSpc>
              <a:spcBef>
                <a:spcPts val="600"/>
              </a:spcBef>
              <a:buClr>
                <a:srgbClr val="007EA7"/>
              </a:buClr>
              <a:buFont typeface="Wingdings" panose="05000000000000000000" pitchFamily="2" charset="2"/>
              <a:buChar char="§"/>
            </a:pPr>
            <a:r>
              <a:rPr lang="en-US" sz="1400" dirty="0">
                <a:solidFill>
                  <a:schemeClr val="tx1">
                    <a:lumMod val="75000"/>
                    <a:lumOff val="25000"/>
                  </a:schemeClr>
                </a:solidFill>
                <a:latin typeface="Segoe UI" pitchFamily="34" charset="0"/>
                <a:cs typeface="Segoe UI" pitchFamily="34" charset="0"/>
              </a:rPr>
              <a:t>Multiplicative effects - private and city investment synergy </a:t>
            </a:r>
          </a:p>
        </p:txBody>
      </p:sp>
      <p:sp>
        <p:nvSpPr>
          <p:cNvPr id="5" name="Прямоугольник 4"/>
          <p:cNvSpPr/>
          <p:nvPr/>
        </p:nvSpPr>
        <p:spPr>
          <a:xfrm>
            <a:off x="446856" y="4002618"/>
            <a:ext cx="7874024" cy="738664"/>
          </a:xfrm>
          <a:prstGeom prst="rect">
            <a:avLst/>
          </a:prstGeom>
        </p:spPr>
        <p:txBody>
          <a:bodyPr wrap="square">
            <a:spAutoFit/>
          </a:bodyPr>
          <a:lstStyle/>
          <a:p>
            <a:pPr lvl="0" algn="just">
              <a:buClr>
                <a:srgbClr val="A62341"/>
              </a:buClr>
            </a:pPr>
            <a: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Results evaluation/monitoring:</a:t>
            </a:r>
          </a:p>
          <a:p>
            <a:pPr lvl="0" algn="just">
              <a:spcBef>
                <a:spcPts val="0"/>
              </a:spcBef>
              <a:spcAft>
                <a:spcPts val="600"/>
              </a:spcAft>
              <a:buClr>
                <a:srgbClr val="A62341"/>
              </a:buClr>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PPP projects/concluded PPP contracts statistics, Moscow’s position in the PPP development rating of Russian regions</a:t>
            </a:r>
          </a:p>
        </p:txBody>
      </p:sp>
      <p:cxnSp>
        <p:nvCxnSpPr>
          <p:cNvPr id="9" name="Прямая соединительная линия 47"/>
          <p:cNvCxnSpPr/>
          <p:nvPr/>
        </p:nvCxnSpPr>
        <p:spPr>
          <a:xfrm flipV="1">
            <a:off x="457664" y="3798794"/>
            <a:ext cx="8234692" cy="1606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47"/>
          <p:cNvCxnSpPr/>
          <p:nvPr/>
        </p:nvCxnSpPr>
        <p:spPr>
          <a:xfrm flipV="1">
            <a:off x="467544" y="2391886"/>
            <a:ext cx="8234692" cy="1606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35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500" dirty="0"/>
              <a:t>Development of PPP Mechanisms </a:t>
            </a:r>
          </a:p>
        </p:txBody>
      </p:sp>
      <p:sp>
        <p:nvSpPr>
          <p:cNvPr id="20" name="TextBox 19"/>
          <p:cNvSpPr txBox="1"/>
          <p:nvPr/>
        </p:nvSpPr>
        <p:spPr>
          <a:xfrm>
            <a:off x="446856" y="1629516"/>
            <a:ext cx="3450889" cy="571095"/>
          </a:xfrm>
          <a:prstGeom prst="rect">
            <a:avLst/>
          </a:prstGeom>
          <a:noFill/>
        </p:spPr>
        <p:txBody>
          <a:bodyPr wrap="square" lIns="77888" tIns="38946" rIns="77888" bIns="38946" rtlCol="0">
            <a:spAutoFit/>
          </a:bodyPr>
          <a:lstStyle/>
          <a:p>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volume of PPP project contracts from 2013 to February 2018</a:t>
            </a:r>
          </a:p>
        </p:txBody>
      </p:sp>
      <p:sp>
        <p:nvSpPr>
          <p:cNvPr id="21" name="TextBox 20"/>
          <p:cNvSpPr txBox="1"/>
          <p:nvPr/>
        </p:nvSpPr>
        <p:spPr>
          <a:xfrm>
            <a:off x="446856" y="915566"/>
            <a:ext cx="3744416" cy="909649"/>
          </a:xfrm>
          <a:prstGeom prst="rect">
            <a:avLst/>
          </a:prstGeom>
          <a:noFill/>
        </p:spPr>
        <p:txBody>
          <a:bodyPr wrap="square" lIns="77888" tIns="38946" rIns="77888" bIns="38946" rtlCol="0">
            <a:spAutoFit/>
          </a:bodyPr>
          <a:lstStyle/>
          <a:p>
            <a:r>
              <a:rPr lang="en-US" sz="5400" b="1" dirty="0">
                <a:solidFill>
                  <a:srgbClr val="007EA7"/>
                </a:solidFill>
                <a:latin typeface="Segoe UI" pitchFamily="34" charset="0"/>
                <a:ea typeface="Verdana" pitchFamily="34" charset="0"/>
                <a:cs typeface="Segoe UI" pitchFamily="34" charset="0"/>
              </a:rPr>
              <a:t>&gt; ₽ 850 </a:t>
            </a:r>
            <a:r>
              <a:rPr lang="en-US" sz="2000"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r>
              <a:rPr lang="en-US" b="1" dirty="0">
                <a:solidFill>
                  <a:srgbClr val="007EA7"/>
                </a:solidFill>
              </a:rPr>
              <a:t> </a:t>
            </a:r>
          </a:p>
        </p:txBody>
      </p:sp>
      <p:sp>
        <p:nvSpPr>
          <p:cNvPr id="22" name="TextBox 21">
            <a:extLst>
              <a:ext uri="{FF2B5EF4-FFF2-40B4-BE49-F238E27FC236}">
                <a16:creationId xmlns:a16="http://schemas.microsoft.com/office/drawing/2014/main" id="{AF5A8E35-3FE4-4781-8856-2274AD47A434}"/>
              </a:ext>
            </a:extLst>
          </p:cNvPr>
          <p:cNvSpPr txBox="1"/>
          <p:nvPr/>
        </p:nvSpPr>
        <p:spPr>
          <a:xfrm>
            <a:off x="446856" y="2931790"/>
            <a:ext cx="2775591" cy="783974"/>
          </a:xfrm>
          <a:prstGeom prst="rect">
            <a:avLst/>
          </a:prstGeom>
          <a:noFill/>
        </p:spPr>
        <p:txBody>
          <a:bodyPr wrap="square" lIns="77888" tIns="38946" rIns="77888" bIns="38946" rtlCol="0">
            <a:spAutoFit/>
          </a:bodyPr>
          <a:lstStyle/>
          <a:p>
            <a:pPr>
              <a:lnSpc>
                <a:spcPts val="2100"/>
              </a:lnSpc>
            </a:pPr>
            <a:r>
              <a:rPr lang="en-US" sz="7200" b="1" dirty="0">
                <a:solidFill>
                  <a:srgbClr val="BB2152"/>
                </a:solidFill>
              </a:rPr>
              <a:t>1</a:t>
            </a:r>
            <a:r>
              <a:rPr lang="en-US" b="1" dirty="0">
                <a:solidFill>
                  <a:srgbClr val="BB2152"/>
                </a:solidFill>
              </a:rPr>
              <a:t>st place </a:t>
            </a:r>
          </a:p>
          <a:p>
            <a:pPr>
              <a:lnSpc>
                <a:spcPts val="1700"/>
              </a:lnSpc>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PPP development rating of Russian regions </a:t>
            </a:r>
          </a:p>
        </p:txBody>
      </p:sp>
      <p:sp>
        <p:nvSpPr>
          <p:cNvPr id="23" name="Прямоугольник 22"/>
          <p:cNvSpPr/>
          <p:nvPr/>
        </p:nvSpPr>
        <p:spPr>
          <a:xfrm>
            <a:off x="1788355" y="4617253"/>
            <a:ext cx="1061417" cy="263353"/>
          </a:xfrm>
          <a:prstGeom prst="rect">
            <a:avLst/>
          </a:prstGeom>
        </p:spPr>
        <p:txBody>
          <a:bodyPr wrap="square" lIns="77925" tIns="38963" rIns="77925" bIns="38963">
            <a:spAutoFit/>
          </a:bodyPr>
          <a:lstStyle/>
          <a:p>
            <a:pPr algn="ctr"/>
            <a:r>
              <a:rPr lang="en-US" sz="1200" b="1">
                <a:solidFill>
                  <a:srgbClr val="007897"/>
                </a:solidFill>
                <a:latin typeface="Segoe UI" panose="020B0502040204020203" pitchFamily="34" charset="0"/>
                <a:ea typeface="Segoe UI" panose="020B0502040204020203" pitchFamily="34" charset="0"/>
                <a:cs typeface="Segoe UI" panose="020B0502040204020203" pitchFamily="34" charset="0"/>
              </a:rPr>
              <a:t>2015</a:t>
            </a:r>
          </a:p>
        </p:txBody>
      </p:sp>
      <p:sp>
        <p:nvSpPr>
          <p:cNvPr id="24" name="Прямоугольник 23"/>
          <p:cNvSpPr/>
          <p:nvPr/>
        </p:nvSpPr>
        <p:spPr>
          <a:xfrm>
            <a:off x="446856" y="4261397"/>
            <a:ext cx="1080470" cy="351256"/>
          </a:xfrm>
          <a:prstGeom prst="rect">
            <a:avLst/>
          </a:prstGeom>
          <a:ln w="381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77925" tIns="38963" rIns="77925" bIns="38963" rtlCol="0" anchor="ctr"/>
          <a:lstStyle/>
          <a:p>
            <a:pPr algn="ctr"/>
            <a:r>
              <a:rPr lang="en-US" sz="14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13</a:t>
            </a:r>
            <a:r>
              <a:rPr lang="en-US" sz="1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th place </a:t>
            </a:r>
          </a:p>
        </p:txBody>
      </p:sp>
      <p:sp>
        <p:nvSpPr>
          <p:cNvPr id="25" name="Прямоугольник 24"/>
          <p:cNvSpPr/>
          <p:nvPr/>
        </p:nvSpPr>
        <p:spPr>
          <a:xfrm>
            <a:off x="446856" y="4612652"/>
            <a:ext cx="1080469" cy="263353"/>
          </a:xfrm>
          <a:prstGeom prst="rect">
            <a:avLst/>
          </a:prstGeom>
        </p:spPr>
        <p:txBody>
          <a:bodyPr wrap="square" lIns="77925" tIns="38963" rIns="77925" bIns="38963">
            <a:spAutoFit/>
          </a:bodyPr>
          <a:lstStyle/>
          <a:p>
            <a:pPr algn="ctr"/>
            <a:r>
              <a:rPr lang="en-US" sz="1200" b="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2013</a:t>
            </a:r>
          </a:p>
        </p:txBody>
      </p:sp>
      <p:sp>
        <p:nvSpPr>
          <p:cNvPr id="26" name="Прямоугольник 25"/>
          <p:cNvSpPr/>
          <p:nvPr/>
        </p:nvSpPr>
        <p:spPr>
          <a:xfrm>
            <a:off x="1828346" y="4110394"/>
            <a:ext cx="1038478" cy="502259"/>
          </a:xfrm>
          <a:prstGeom prst="rect">
            <a:avLst/>
          </a:prstGeom>
          <a:ln w="38100">
            <a:solidFill>
              <a:srgbClr val="007897"/>
            </a:solidFill>
          </a:ln>
        </p:spPr>
        <p:style>
          <a:lnRef idx="2">
            <a:schemeClr val="accent6"/>
          </a:lnRef>
          <a:fillRef idx="1">
            <a:schemeClr val="lt1"/>
          </a:fillRef>
          <a:effectRef idx="0">
            <a:schemeClr val="accent6"/>
          </a:effectRef>
          <a:fontRef idx="minor">
            <a:schemeClr val="dk1"/>
          </a:fontRef>
        </p:style>
        <p:txBody>
          <a:bodyPr lIns="77925" tIns="38963" rIns="77925" bIns="38963" rtlCol="0" anchor="ctr"/>
          <a:lstStyle/>
          <a:p>
            <a:pPr algn="ctr"/>
            <a:r>
              <a:rPr lang="en-US" sz="2400" b="1" dirty="0">
                <a:solidFill>
                  <a:srgbClr val="007897"/>
                </a:solidFill>
                <a:latin typeface="Segoe UI" panose="020B0502040204020203" pitchFamily="34" charset="0"/>
                <a:ea typeface="Segoe UI" panose="020B0502040204020203" pitchFamily="34" charset="0"/>
                <a:cs typeface="Segoe UI" panose="020B0502040204020203" pitchFamily="34" charset="0"/>
              </a:rPr>
              <a:t>3</a:t>
            </a:r>
            <a:r>
              <a:rPr lang="en-US" sz="1400" dirty="0">
                <a:solidFill>
                  <a:srgbClr val="007897"/>
                </a:solidFill>
                <a:latin typeface="Segoe UI" panose="020B0502040204020203" pitchFamily="34" charset="0"/>
                <a:ea typeface="Segoe UI" panose="020B0502040204020203" pitchFamily="34" charset="0"/>
                <a:cs typeface="Segoe UI" panose="020B0502040204020203" pitchFamily="34" charset="0"/>
              </a:rPr>
              <a:t>d</a:t>
            </a:r>
            <a:r>
              <a:rPr lang="en-US" dirty="0">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place</a:t>
            </a:r>
          </a:p>
        </p:txBody>
      </p:sp>
      <p:sp>
        <p:nvSpPr>
          <p:cNvPr id="27" name="Прямоугольник 26"/>
          <p:cNvSpPr/>
          <p:nvPr/>
        </p:nvSpPr>
        <p:spPr>
          <a:xfrm>
            <a:off x="3167845" y="3740922"/>
            <a:ext cx="1038480" cy="871731"/>
          </a:xfrm>
          <a:prstGeom prst="rect">
            <a:avLst/>
          </a:prstGeom>
          <a:ln w="38100">
            <a:solidFill>
              <a:srgbClr val="BB2152"/>
            </a:solidFill>
            <a:prstDash val="solid"/>
          </a:ln>
        </p:spPr>
        <p:style>
          <a:lnRef idx="2">
            <a:schemeClr val="accent6"/>
          </a:lnRef>
          <a:fillRef idx="1">
            <a:schemeClr val="lt1"/>
          </a:fillRef>
          <a:effectRef idx="0">
            <a:schemeClr val="accent6"/>
          </a:effectRef>
          <a:fontRef idx="minor">
            <a:schemeClr val="dk1"/>
          </a:fontRef>
        </p:style>
        <p:txBody>
          <a:bodyPr lIns="77925" tIns="38963" rIns="77925" bIns="38963" rtlCol="0" anchor="ctr"/>
          <a:lstStyle/>
          <a:p>
            <a:pPr algn="ctr"/>
            <a:r>
              <a:rPr lang="en-US" sz="2400" b="1" dirty="0">
                <a:solidFill>
                  <a:srgbClr val="BB2152"/>
                </a:solidFill>
                <a:latin typeface="Segoe UI" panose="020B0502040204020203" pitchFamily="34" charset="0"/>
                <a:ea typeface="Segoe UI" panose="020B0502040204020203" pitchFamily="34" charset="0"/>
                <a:cs typeface="Segoe UI" panose="020B0502040204020203" pitchFamily="34" charset="0"/>
              </a:rPr>
              <a:t>1</a:t>
            </a:r>
            <a:r>
              <a:rPr lang="en-US" sz="1400" dirty="0">
                <a:solidFill>
                  <a:srgbClr val="BB2152"/>
                </a:solidFill>
                <a:latin typeface="Segoe UI" panose="020B0502040204020203" pitchFamily="34" charset="0"/>
                <a:ea typeface="Segoe UI" panose="020B0502040204020203" pitchFamily="34" charset="0"/>
                <a:cs typeface="Segoe UI" panose="020B0502040204020203" pitchFamily="34" charset="0"/>
              </a:rPr>
              <a:t>st</a:t>
            </a:r>
            <a:r>
              <a:rPr lang="en-US" sz="1600" b="1" dirty="0">
                <a:solidFill>
                  <a:srgbClr val="A91633"/>
                </a:solidFill>
                <a:latin typeface="Segoe UI" panose="020B0502040204020203" pitchFamily="34" charset="0"/>
                <a:ea typeface="Segoe UI" panose="020B0502040204020203" pitchFamily="34" charset="0"/>
                <a:cs typeface="Segoe UI" panose="020B0502040204020203" pitchFamily="34" charset="0"/>
              </a:rPr>
              <a:t> </a:t>
            </a:r>
          </a:p>
          <a:p>
            <a:pPr algn="ctr"/>
            <a:r>
              <a:rPr lang="en-US" sz="1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place</a:t>
            </a:r>
          </a:p>
        </p:txBody>
      </p:sp>
      <p:sp>
        <p:nvSpPr>
          <p:cNvPr id="28" name="Прямоугольник 27"/>
          <p:cNvSpPr/>
          <p:nvPr/>
        </p:nvSpPr>
        <p:spPr>
          <a:xfrm>
            <a:off x="3008930" y="4612651"/>
            <a:ext cx="1368152" cy="263353"/>
          </a:xfrm>
          <a:prstGeom prst="rect">
            <a:avLst/>
          </a:prstGeom>
        </p:spPr>
        <p:txBody>
          <a:bodyPr wrap="square" lIns="77925" tIns="38963" rIns="77925" bIns="38963">
            <a:spAutoFit/>
          </a:bodyPr>
          <a:lstStyle/>
          <a:p>
            <a:pPr algn="ctr"/>
            <a:r>
              <a:rPr lang="en-US" sz="1200" b="1">
                <a:solidFill>
                  <a:srgbClr val="BB2152"/>
                </a:solidFill>
                <a:latin typeface="Segoe UI" panose="020B0502040204020203" pitchFamily="34" charset="0"/>
                <a:ea typeface="Segoe UI" panose="020B0502040204020203" pitchFamily="34" charset="0"/>
                <a:cs typeface="Segoe UI" panose="020B0502040204020203" pitchFamily="34" charset="0"/>
              </a:rPr>
              <a:t>2016/2017/2018 </a:t>
            </a:r>
          </a:p>
        </p:txBody>
      </p:sp>
      <p:pic>
        <p:nvPicPr>
          <p:cNvPr id="29" name="Picture 2" descr="ÐÐ°ÑÐ¸Ð¾Ð½Ð°Ð»ÑÐ½ÑÐ¹ Ð¦ÐµÐ½ÑÑ ÐÐ§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29" y="2746635"/>
            <a:ext cx="1851543" cy="370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Таблица 29"/>
          <p:cNvGraphicFramePr>
            <a:graphicFrameLocks noGrp="1"/>
          </p:cNvGraphicFramePr>
          <p:nvPr>
            <p:extLst>
              <p:ext uri="{D42A27DB-BD31-4B8C-83A1-F6EECF244321}">
                <p14:modId xmlns:p14="http://schemas.microsoft.com/office/powerpoint/2010/main" val="950629999"/>
              </p:ext>
            </p:extLst>
          </p:nvPr>
        </p:nvGraphicFramePr>
        <p:xfrm>
          <a:off x="4860032" y="969905"/>
          <a:ext cx="3891655" cy="3834093"/>
        </p:xfrm>
        <a:graphic>
          <a:graphicData uri="http://schemas.openxmlformats.org/drawingml/2006/table">
            <a:tbl>
              <a:tblPr bandRow="1">
                <a:tableStyleId>{5C22544A-7EE6-4342-B048-85BDC9FD1C3A}</a:tableStyleId>
              </a:tblPr>
              <a:tblGrid>
                <a:gridCol w="3891655">
                  <a:extLst>
                    <a:ext uri="{9D8B030D-6E8A-4147-A177-3AD203B41FA5}">
                      <a16:colId xmlns:a16="http://schemas.microsoft.com/office/drawing/2014/main" val="20000"/>
                    </a:ext>
                  </a:extLst>
                </a:gridCol>
              </a:tblGrid>
              <a:tr h="414201">
                <a:tc>
                  <a:txBody>
                    <a:bodyPr/>
                    <a:lstStyle/>
                    <a:p>
                      <a:pPr marL="0" marR="0" lvl="1" indent="0" algn="l" defTabSz="914400" rtl="0" eaLnBrk="1" fontAlgn="auto" latinLnBrk="0" hangingPunct="1">
                        <a:lnSpc>
                          <a:spcPts val="2000"/>
                        </a:lnSpc>
                        <a:spcBef>
                          <a:spcPts val="0"/>
                        </a:spcBef>
                        <a:spcAft>
                          <a:spcPts val="0"/>
                        </a:spcAft>
                        <a:buClrTx/>
                        <a:buSzTx/>
                        <a:buFontTx/>
                        <a:buNone/>
                        <a:tabLst/>
                        <a:defRPr/>
                      </a:pPr>
                      <a:r>
                        <a:rPr lang="en-US" sz="1600" b="1" dirty="0">
                          <a:solidFill>
                            <a:srgbClr val="A62341"/>
                          </a:solidFill>
                          <a:latin typeface="Segoe UI" panose="020B0502040204020203" pitchFamily="34" charset="0"/>
                          <a:ea typeface="Segoe UI" panose="020B0502040204020203" pitchFamily="34" charset="0"/>
                          <a:cs typeface="Segoe UI" panose="020B0502040204020203" pitchFamily="34" charset="0"/>
                        </a:rPr>
                        <a:t>INCLUDING:</a:t>
                      </a:r>
                    </a:p>
                  </a:txBody>
                  <a:tcPr anchor="b">
                    <a:solidFill>
                      <a:schemeClr val="bg1"/>
                    </a:solidFill>
                  </a:tcPr>
                </a:tc>
                <a:extLst>
                  <a:ext uri="{0D108BD9-81ED-4DB2-BD59-A6C34878D82A}">
                    <a16:rowId xmlns:a16="http://schemas.microsoft.com/office/drawing/2014/main" val="10000"/>
                  </a:ext>
                </a:extLst>
              </a:tr>
              <a:tr h="594913">
                <a:tc>
                  <a:txBody>
                    <a:bodyPr/>
                    <a:lstStyle/>
                    <a:p>
                      <a:pPr marL="0" marR="0" lvl="1" indent="0" algn="l" defTabSz="914400" rtl="0" eaLnBrk="1" fontAlgn="auto" latinLnBrk="0" hangingPunct="1">
                        <a:lnSpc>
                          <a:spcPts val="1600"/>
                        </a:lnSpc>
                        <a:spcBef>
                          <a:spcPts val="0"/>
                        </a:spcBef>
                        <a:spcAft>
                          <a:spcPts val="0"/>
                        </a:spcAft>
                        <a:buClrTx/>
                        <a:buSzTx/>
                        <a:buFontTx/>
                        <a:buNone/>
                        <a:tabLst/>
                        <a:defRPr/>
                      </a:pP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sz="2400" b="1" dirty="0">
                          <a:solidFill>
                            <a:srgbClr val="007EA7"/>
                          </a:solidFill>
                          <a:latin typeface="Segoe UI" panose="020B0502040204020203" pitchFamily="34" charset="0"/>
                          <a:ea typeface="Segoe UI" panose="020B0502040204020203" pitchFamily="34" charset="0"/>
                          <a:cs typeface="Segoe UI" panose="020B0502040204020203" pitchFamily="34" charset="0"/>
                        </a:rPr>
                        <a:t>65 </a:t>
                      </a:r>
                      <a:r>
                        <a:rPr lang="en-US"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p>
                    <a:p>
                      <a:pPr marL="0" marR="0" lvl="1" indent="0" algn="l" defTabSz="914400" rtl="0" eaLnBrk="1" fontAlgn="auto" latinLnBrk="0" hangingPunct="1">
                        <a:lnSpc>
                          <a:spcPts val="1600"/>
                        </a:lnSpc>
                        <a:spcBef>
                          <a:spcPts val="0"/>
                        </a:spcBef>
                        <a:spcAft>
                          <a:spcPts val="0"/>
                        </a:spcAft>
                        <a:buClrTx/>
                        <a:buSzTx/>
                        <a:buFontTx/>
                        <a:buNone/>
                        <a:tabLst/>
                        <a:defRPr/>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Concession projects</a:t>
                      </a:r>
                    </a:p>
                  </a:txBody>
                  <a:tcPr anchor="ctr">
                    <a:solidFill>
                      <a:schemeClr val="bg1">
                        <a:lumMod val="95000"/>
                      </a:schemeClr>
                    </a:solidFill>
                  </a:tcPr>
                </a:tc>
                <a:extLst>
                  <a:ext uri="{0D108BD9-81ED-4DB2-BD59-A6C34878D82A}">
                    <a16:rowId xmlns:a16="http://schemas.microsoft.com/office/drawing/2014/main" val="10001"/>
                  </a:ext>
                </a:extLst>
              </a:tr>
              <a:tr h="592731">
                <a:tc>
                  <a:txBody>
                    <a:bodyPr/>
                    <a:lstStyle/>
                    <a:p>
                      <a:pPr marL="0" marR="0" lvl="1" indent="0" algn="l" defTabSz="914400" rtl="0" eaLnBrk="1" fontAlgn="auto" latinLnBrk="0" hangingPunct="1">
                        <a:lnSpc>
                          <a:spcPts val="1600"/>
                        </a:lnSpc>
                        <a:spcBef>
                          <a:spcPts val="0"/>
                        </a:spcBef>
                        <a:spcAft>
                          <a:spcPts val="0"/>
                        </a:spcAft>
                        <a:buClrTx/>
                        <a:buSzTx/>
                        <a:buFontTx/>
                        <a:buNone/>
                        <a:tabLst/>
                        <a:defRPr/>
                      </a:pP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sz="2400" b="1" kern="1200" dirty="0">
                          <a:solidFill>
                            <a:srgbClr val="007EA7"/>
                          </a:solidFill>
                          <a:latin typeface="Segoe UI" panose="020B0502040204020203" pitchFamily="34" charset="0"/>
                          <a:ea typeface="Segoe UI" panose="020B0502040204020203" pitchFamily="34" charset="0"/>
                          <a:cs typeface="Segoe UI" panose="020B0502040204020203" pitchFamily="34" charset="0"/>
                        </a:rPr>
                        <a:t>434.8</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b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Life Cycle Contracts (LCC)</a:t>
                      </a:r>
                    </a:p>
                  </a:txBody>
                  <a:tcPr anchor="ctr">
                    <a:solidFill>
                      <a:schemeClr val="bg1"/>
                    </a:solidFill>
                  </a:tcPr>
                </a:tc>
                <a:extLst>
                  <a:ext uri="{0D108BD9-81ED-4DB2-BD59-A6C34878D82A}">
                    <a16:rowId xmlns:a16="http://schemas.microsoft.com/office/drawing/2014/main" val="10002"/>
                  </a:ext>
                </a:extLst>
              </a:tr>
              <a:tr h="792088">
                <a:tc>
                  <a:txBody>
                    <a:bodyPr/>
                    <a:lstStyle/>
                    <a:p>
                      <a:pPr marL="0" marR="0" lvl="1" indent="0" algn="l" defTabSz="914400" rtl="0" eaLnBrk="1" fontAlgn="auto" latinLnBrk="0" hangingPunct="1">
                        <a:lnSpc>
                          <a:spcPts val="1600"/>
                        </a:lnSpc>
                        <a:spcBef>
                          <a:spcPts val="0"/>
                        </a:spcBef>
                        <a:spcAft>
                          <a:spcPts val="0"/>
                        </a:spcAft>
                        <a:buClrTx/>
                        <a:buSzTx/>
                        <a:buFontTx/>
                        <a:buNone/>
                        <a:tabLst/>
                        <a:defRPr/>
                      </a:pP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sz="2400" b="1" kern="1200" dirty="0">
                          <a:solidFill>
                            <a:srgbClr val="007EA7"/>
                          </a:solidFill>
                          <a:latin typeface="Segoe UI" panose="020B0502040204020203" pitchFamily="34" charset="0"/>
                          <a:ea typeface="Segoe UI" panose="020B0502040204020203" pitchFamily="34" charset="0"/>
                          <a:cs typeface="Segoe UI" panose="020B0502040204020203" pitchFamily="34" charset="0"/>
                        </a:rPr>
                        <a:t>232.4</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b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Long-term contracts with an investment component </a:t>
                      </a:r>
                    </a:p>
                  </a:txBody>
                  <a:tcPr anchor="ctr">
                    <a:solidFill>
                      <a:schemeClr val="bg1">
                        <a:lumMod val="95000"/>
                      </a:schemeClr>
                    </a:solidFill>
                  </a:tcPr>
                </a:tc>
                <a:extLst>
                  <a:ext uri="{0D108BD9-81ED-4DB2-BD59-A6C34878D82A}">
                    <a16:rowId xmlns:a16="http://schemas.microsoft.com/office/drawing/2014/main" val="10003"/>
                  </a:ext>
                </a:extLst>
              </a:tr>
              <a:tr h="631330">
                <a:tc>
                  <a:txBody>
                    <a:bodyPr/>
                    <a:lstStyle/>
                    <a:p>
                      <a:pPr marL="0" marR="0" lvl="1" indent="0" algn="l" defTabSz="914400" rtl="0" eaLnBrk="1" fontAlgn="auto" latinLnBrk="0" hangingPunct="1">
                        <a:lnSpc>
                          <a:spcPts val="1600"/>
                        </a:lnSpc>
                        <a:spcBef>
                          <a:spcPts val="0"/>
                        </a:spcBef>
                        <a:spcAft>
                          <a:spcPts val="0"/>
                        </a:spcAft>
                        <a:buClrTx/>
                        <a:buSzTx/>
                        <a:buFontTx/>
                        <a:buNone/>
                        <a:tabLst/>
                        <a:defRPr/>
                      </a:pP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sz="2400" b="1" kern="1200" dirty="0">
                          <a:solidFill>
                            <a:srgbClr val="007EA7"/>
                          </a:solidFill>
                          <a:latin typeface="Segoe UI" panose="020B0502040204020203" pitchFamily="34" charset="0"/>
                          <a:ea typeface="Segoe UI" panose="020B0502040204020203" pitchFamily="34" charset="0"/>
                          <a:cs typeface="Segoe UI" panose="020B0502040204020203" pitchFamily="34" charset="0"/>
                        </a:rPr>
                        <a:t>113.8</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p>
                    <a:p>
                      <a:pPr marL="0" marR="0" lvl="1" indent="0" algn="l" defTabSz="914400" rtl="0" eaLnBrk="1" fontAlgn="auto" latinLnBrk="0" hangingPunct="1">
                        <a:lnSpc>
                          <a:spcPts val="1600"/>
                        </a:lnSpc>
                        <a:spcBef>
                          <a:spcPts val="0"/>
                        </a:spcBef>
                        <a:spcAft>
                          <a:spcPts val="0"/>
                        </a:spcAft>
                        <a:buClrTx/>
                        <a:buSzTx/>
                        <a:buFontTx/>
                        <a:buNone/>
                        <a:tabLst/>
                        <a:defRPr/>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Corporate PPP</a:t>
                      </a:r>
                    </a:p>
                  </a:txBody>
                  <a:tcPr anchor="ctr">
                    <a:solidFill>
                      <a:schemeClr val="bg1"/>
                    </a:solidFill>
                  </a:tcPr>
                </a:tc>
                <a:extLst>
                  <a:ext uri="{0D108BD9-81ED-4DB2-BD59-A6C34878D82A}">
                    <a16:rowId xmlns:a16="http://schemas.microsoft.com/office/drawing/2014/main" val="10004"/>
                  </a:ext>
                </a:extLst>
              </a:tr>
              <a:tr h="808830">
                <a:tc>
                  <a:txBody>
                    <a:bodyPr/>
                    <a:lstStyle/>
                    <a:p>
                      <a:pPr marL="0" marR="0" lvl="1" indent="0" algn="l" defTabSz="914400" rtl="0" eaLnBrk="1" fontAlgn="auto" latinLnBrk="0" hangingPunct="1">
                        <a:lnSpc>
                          <a:spcPts val="1600"/>
                        </a:lnSpc>
                        <a:spcBef>
                          <a:spcPts val="0"/>
                        </a:spcBef>
                        <a:spcAft>
                          <a:spcPts val="0"/>
                        </a:spcAft>
                        <a:buClrTx/>
                        <a:buSzTx/>
                        <a:buFontTx/>
                        <a:buNone/>
                        <a:tabLst/>
                        <a:defRPr/>
                      </a:pP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sz="2400" b="1" kern="1200" dirty="0">
                          <a:solidFill>
                            <a:srgbClr val="007EA7"/>
                          </a:solidFill>
                          <a:latin typeface="Segoe UI" panose="020B0502040204020203" pitchFamily="34" charset="0"/>
                          <a:ea typeface="Segoe UI" panose="020B0502040204020203" pitchFamily="34" charset="0"/>
                          <a:cs typeface="Segoe UI" panose="020B0502040204020203" pitchFamily="34" charset="0"/>
                        </a:rPr>
                        <a:t>16.8</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 </a:t>
                      </a:r>
                      <a:r>
                        <a:rPr lang="en-US"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br>
                        <a:rPr lang="en-US" sz="1600" b="1" dirty="0">
                          <a:solidFill>
                            <a:srgbClr val="007EA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Real estate lease with Investment commitments  </a:t>
                      </a:r>
                    </a:p>
                  </a:txBody>
                  <a:tcPr anchor="c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715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40"/>
          <p:cNvSpPr/>
          <p:nvPr/>
        </p:nvSpPr>
        <p:spPr>
          <a:xfrm>
            <a:off x="6547244" y="2427734"/>
            <a:ext cx="2217651" cy="1530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5"/>
          <p:cNvSpPr>
            <a:spLocks noGrp="1"/>
          </p:cNvSpPr>
          <p:nvPr>
            <p:ph type="title"/>
          </p:nvPr>
        </p:nvSpPr>
        <p:spPr/>
        <p:txBody>
          <a:bodyPr>
            <a:normAutofit/>
          </a:bodyPr>
          <a:lstStyle/>
          <a:p>
            <a:r>
              <a:rPr lang="en-US" sz="2500" dirty="0"/>
              <a:t>Moscow Megaprojects as Investment Driver </a:t>
            </a:r>
          </a:p>
        </p:txBody>
      </p:sp>
      <p:sp>
        <p:nvSpPr>
          <p:cNvPr id="42" name="Rectangle 4"/>
          <p:cNvSpPr>
            <a:spLocks noChangeArrowheads="1"/>
          </p:cNvSpPr>
          <p:nvPr/>
        </p:nvSpPr>
        <p:spPr bwMode="auto">
          <a:xfrm>
            <a:off x="1690936" y="3730292"/>
            <a:ext cx="4608710" cy="32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56" tIns="40078" rIns="80156" bIns="40078" numCol="1" anchor="t" anchorCtr="0" compatLnSpc="1">
            <a:prstTxWarp prst="textNoShape">
              <a:avLst/>
            </a:prstTxWarp>
            <a:spAutoFit/>
          </a:bodyPr>
          <a:lstStyle/>
          <a:p>
            <a:pPr>
              <a:buClr>
                <a:srgbClr val="FF5050"/>
              </a:buClr>
            </a:pPr>
            <a:r>
              <a:rPr lang="en-US" sz="1600"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International Medical Cluster (IMC)</a:t>
            </a:r>
          </a:p>
        </p:txBody>
      </p:sp>
      <p:pic>
        <p:nvPicPr>
          <p:cNvPr id="43" name="Picture 4" descr="ÐÐ°ÑÑÐ¸Ð½ÐºÐ¸ Ð¿Ð¾ Ð·Ð°Ð¿ÑÐ¾ÑÑ ÑÐµÐ½Ð¾Ð²Ð°ÑÐ¸Ñ Ð»Ð¾Ð³Ð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2" y="2866956"/>
            <a:ext cx="1080120" cy="483314"/>
          </a:xfrm>
          <a:prstGeom prst="rect">
            <a:avLst/>
          </a:prstGeom>
          <a:noFill/>
          <a:extLst>
            <a:ext uri="{909E8E84-426E-40DD-AFC4-6F175D3DCCD1}">
              <a14:hiddenFill xmlns:a14="http://schemas.microsoft.com/office/drawing/2010/main">
                <a:solidFill>
                  <a:srgbClr val="FFFFFF"/>
                </a:solidFill>
              </a14:hiddenFill>
            </a:ext>
          </a:extLst>
        </p:spPr>
      </p:pic>
      <p:sp>
        <p:nvSpPr>
          <p:cNvPr id="44" name="Прямоугольник 43"/>
          <p:cNvSpPr/>
          <p:nvPr/>
        </p:nvSpPr>
        <p:spPr>
          <a:xfrm>
            <a:off x="1691680" y="2072177"/>
            <a:ext cx="4752528" cy="584775"/>
          </a:xfrm>
          <a:prstGeom prst="rect">
            <a:avLst/>
          </a:prstGeom>
        </p:spPr>
        <p:txBody>
          <a:bodyPr wrap="square">
            <a:spAutoFit/>
          </a:bodyPr>
          <a:lstStyle/>
          <a:p>
            <a:pPr>
              <a:buClr>
                <a:srgbClr val="FF5050"/>
              </a:buClr>
            </a:pPr>
            <a:r>
              <a:rPr lang="en-US" sz="1600"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Development of Moscow Central Circle (MCC) </a:t>
            </a:r>
          </a:p>
        </p:txBody>
      </p:sp>
      <p:sp>
        <p:nvSpPr>
          <p:cNvPr id="45" name="Прямоугольник 44"/>
          <p:cNvSpPr/>
          <p:nvPr/>
        </p:nvSpPr>
        <p:spPr>
          <a:xfrm>
            <a:off x="1690936" y="2939336"/>
            <a:ext cx="6120680" cy="338554"/>
          </a:xfrm>
          <a:prstGeom prst="rect">
            <a:avLst/>
          </a:prstGeom>
        </p:spPr>
        <p:txBody>
          <a:bodyPr wrap="square">
            <a:spAutoFit/>
          </a:bodyPr>
          <a:lstStyle/>
          <a:p>
            <a:pPr marL="0" lvl="1" defTabSz="801563" eaLnBrk="0" hangingPunct="0"/>
            <a:r>
              <a:rPr lang="en-US" sz="1600"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Moscow Housing Relocation Program</a:t>
            </a:r>
          </a:p>
        </p:txBody>
      </p:sp>
      <p:pic>
        <p:nvPicPr>
          <p:cNvPr id="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56" y="3651870"/>
            <a:ext cx="1135752" cy="48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Прямоугольник 46"/>
          <p:cNvSpPr/>
          <p:nvPr/>
        </p:nvSpPr>
        <p:spPr>
          <a:xfrm>
            <a:off x="446856" y="4450055"/>
            <a:ext cx="8534728" cy="369332"/>
          </a:xfrm>
          <a:prstGeom prst="rect">
            <a:avLst/>
          </a:prstGeom>
        </p:spPr>
        <p:txBody>
          <a:bodyPr wrap="square">
            <a:spAutoFit/>
          </a:bodyPr>
          <a:lstStyle/>
          <a:p>
            <a:r>
              <a:rPr lang="en-US" sz="1700" dirty="0"/>
              <a:t>​​</a:t>
            </a:r>
            <a:r>
              <a:rPr lang="en-US"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Budget investment</a:t>
            </a:r>
            <a:r>
              <a:rPr lang="ru-RU"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 </a:t>
            </a:r>
            <a:r>
              <a:rPr lang="en-US" dirty="0">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to create </a:t>
            </a:r>
            <a:r>
              <a:rPr lang="en-US" dirty="0">
                <a:solidFill>
                  <a:srgbClr val="A62341"/>
                </a:solidFill>
                <a:latin typeface="Segoe UI" panose="020B0502040204020203" pitchFamily="34" charset="0"/>
                <a:ea typeface="Roboto" panose="02000000000000000000" pitchFamily="2" charset="0"/>
                <a:cs typeface="Segoe UI" panose="020B0502040204020203" pitchFamily="34" charset="0"/>
              </a:rPr>
              <a:t>conditions for private and PPP projects </a:t>
            </a:r>
          </a:p>
        </p:txBody>
      </p:sp>
      <p:sp>
        <p:nvSpPr>
          <p:cNvPr id="48" name="TextBox 47"/>
          <p:cNvSpPr txBox="1"/>
          <p:nvPr/>
        </p:nvSpPr>
        <p:spPr>
          <a:xfrm>
            <a:off x="446856" y="1598804"/>
            <a:ext cx="3450889" cy="324874"/>
          </a:xfrm>
          <a:prstGeom prst="rect">
            <a:avLst/>
          </a:prstGeom>
          <a:noFill/>
        </p:spPr>
        <p:txBody>
          <a:bodyPr wrap="square" lIns="77888" tIns="38946" rIns="77888" bIns="38946" rtlCol="0">
            <a:spAutoFit/>
          </a:bodyPr>
          <a:lstStyle/>
          <a:p>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Moscow TIP for 2019-2021 </a:t>
            </a:r>
          </a:p>
        </p:txBody>
      </p:sp>
      <p:sp>
        <p:nvSpPr>
          <p:cNvPr id="49" name="TextBox 48"/>
          <p:cNvSpPr txBox="1"/>
          <p:nvPr/>
        </p:nvSpPr>
        <p:spPr>
          <a:xfrm>
            <a:off x="446856" y="894726"/>
            <a:ext cx="3744416" cy="848094"/>
          </a:xfrm>
          <a:prstGeom prst="rect">
            <a:avLst/>
          </a:prstGeom>
          <a:noFill/>
        </p:spPr>
        <p:txBody>
          <a:bodyPr wrap="square" lIns="77888" tIns="38946" rIns="77888" bIns="38946" rtlCol="0">
            <a:spAutoFit/>
          </a:bodyPr>
          <a:lstStyle/>
          <a:p>
            <a:r>
              <a:rPr lang="en-US" sz="5000" b="1" dirty="0">
                <a:solidFill>
                  <a:srgbClr val="007EA7"/>
                </a:solidFill>
                <a:latin typeface="Segoe UI" pitchFamily="34" charset="0"/>
                <a:ea typeface="Verdana" pitchFamily="34" charset="0"/>
                <a:cs typeface="Segoe UI" pitchFamily="34" charset="0"/>
              </a:rPr>
              <a:t>₽ 1.6 </a:t>
            </a:r>
            <a:r>
              <a:rPr lang="en-US" b="1" dirty="0" err="1">
                <a:solidFill>
                  <a:srgbClr val="007EA7"/>
                </a:solidFill>
              </a:rPr>
              <a:t>tn</a:t>
            </a:r>
            <a:r>
              <a:rPr lang="en-US" b="1" dirty="0">
                <a:solidFill>
                  <a:srgbClr val="007EA7"/>
                </a:solidFill>
              </a:rPr>
              <a:t>  </a:t>
            </a:r>
          </a:p>
        </p:txBody>
      </p:sp>
      <p:sp>
        <p:nvSpPr>
          <p:cNvPr id="50" name="TextBox 49"/>
          <p:cNvSpPr txBox="1"/>
          <p:nvPr/>
        </p:nvSpPr>
        <p:spPr>
          <a:xfrm>
            <a:off x="5220072" y="894726"/>
            <a:ext cx="3744416" cy="848094"/>
          </a:xfrm>
          <a:prstGeom prst="rect">
            <a:avLst/>
          </a:prstGeom>
          <a:noFill/>
        </p:spPr>
        <p:txBody>
          <a:bodyPr wrap="square" lIns="77888" tIns="38946" rIns="77888" bIns="38946" rtlCol="0">
            <a:spAutoFit/>
          </a:bodyPr>
          <a:lstStyle/>
          <a:p>
            <a:r>
              <a:rPr lang="en-US" sz="5000" b="1">
                <a:solidFill>
                  <a:srgbClr val="A62341"/>
                </a:solidFill>
                <a:latin typeface="Segoe UI" panose="020B0502040204020203" pitchFamily="34" charset="0"/>
                <a:ea typeface="Segoe UI" panose="020B0502040204020203" pitchFamily="34" charset="0"/>
                <a:cs typeface="Segoe UI" panose="020B0502040204020203" pitchFamily="34" charset="0"/>
              </a:rPr>
              <a:t>&gt;70%</a:t>
            </a:r>
          </a:p>
        </p:txBody>
      </p:sp>
      <p:cxnSp>
        <p:nvCxnSpPr>
          <p:cNvPr id="51" name="Прямая соединительная линия 50">
            <a:extLst/>
          </p:cNvPr>
          <p:cNvCxnSpPr/>
          <p:nvPr/>
        </p:nvCxnSpPr>
        <p:spPr>
          <a:xfrm flipH="1">
            <a:off x="503214" y="1995686"/>
            <a:ext cx="802922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p:cNvPr>
          <p:cNvCxnSpPr/>
          <p:nvPr/>
        </p:nvCxnSpPr>
        <p:spPr>
          <a:xfrm flipH="1">
            <a:off x="446856" y="2715766"/>
            <a:ext cx="579717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633849" y="2606649"/>
            <a:ext cx="2186623" cy="1200329"/>
          </a:xfrm>
          <a:prstGeom prst="rect">
            <a:avLst/>
          </a:prstGeom>
          <a:noFill/>
          <a:ln>
            <a:noFill/>
          </a:ln>
        </p:spPr>
        <p:txBody>
          <a:bodyPr wrap="square">
            <a:spAutoFit/>
          </a:bodyPr>
          <a:lstStyle/>
          <a:p>
            <a:pPr>
              <a:lnSpc>
                <a:spcPct val="90000"/>
              </a:lnSpc>
              <a:spcBef>
                <a:spcPts val="600"/>
              </a:spcBef>
              <a:spcAft>
                <a:spcPts val="600"/>
              </a:spcAft>
            </a:pPr>
            <a:r>
              <a:rPr lang="en-US" sz="1600" b="1" dirty="0">
                <a:solidFill>
                  <a:srgbClr val="A62341"/>
                </a:solidFill>
                <a:latin typeface="Segoe UI" panose="020B0502040204020203" pitchFamily="34" charset="0"/>
                <a:ea typeface="Roboto" panose="02000000000000000000" pitchFamily="2" charset="0"/>
                <a:cs typeface="Segoe UI" panose="020B0502040204020203" pitchFamily="34" charset="0"/>
              </a:rPr>
              <a:t>₽ 1</a:t>
            </a:r>
            <a:br>
              <a:rPr lang="en-US" dirty="0">
                <a:latin typeface="Segoe UI" panose="020B0502040204020203" pitchFamily="34" charset="0"/>
                <a:ea typeface="Roboto" panose="02000000000000000000" pitchFamily="2" charset="0"/>
                <a:cs typeface="Segoe UI" panose="020B0502040204020203" pitchFamily="34" charset="0"/>
              </a:rPr>
            </a:br>
            <a:r>
              <a:rPr lang="en-US" sz="1600" dirty="0">
                <a:latin typeface="Segoe UI" panose="020B0502040204020203" pitchFamily="34" charset="0"/>
                <a:ea typeface="Roboto" panose="02000000000000000000" pitchFamily="2" charset="0"/>
                <a:cs typeface="Segoe UI" panose="020B0502040204020203" pitchFamily="34" charset="0"/>
              </a:rPr>
              <a:t>of the city investment ~ </a:t>
            </a:r>
            <a:br>
              <a:rPr lang="en-US" dirty="0">
                <a:latin typeface="Segoe UI" panose="020B0502040204020203" pitchFamily="34" charset="0"/>
                <a:ea typeface="Roboto" panose="02000000000000000000" pitchFamily="2" charset="0"/>
                <a:cs typeface="Segoe UI" panose="020B0502040204020203" pitchFamily="34" charset="0"/>
              </a:rPr>
            </a:br>
            <a:r>
              <a:rPr lang="en-US" sz="1600" b="1" dirty="0">
                <a:solidFill>
                  <a:srgbClr val="A62341"/>
                </a:solidFill>
                <a:latin typeface="Segoe UI" panose="020B0502040204020203" pitchFamily="34" charset="0"/>
                <a:ea typeface="Roboto" panose="02000000000000000000" pitchFamily="2" charset="0"/>
                <a:cs typeface="Segoe UI" panose="020B0502040204020203" pitchFamily="34" charset="0"/>
              </a:rPr>
              <a:t>₽ 3</a:t>
            </a:r>
            <a:br>
              <a:rPr lang="en-US" dirty="0">
                <a:latin typeface="Segoe UI" panose="020B0502040204020203" pitchFamily="34" charset="0"/>
                <a:ea typeface="Roboto" panose="02000000000000000000" pitchFamily="2" charset="0"/>
                <a:cs typeface="Segoe UI" panose="020B0502040204020203" pitchFamily="34" charset="0"/>
              </a:rPr>
            </a:br>
            <a:r>
              <a:rPr lang="en-US" sz="1600" dirty="0">
                <a:latin typeface="Segoe UI" panose="020B0502040204020203" pitchFamily="34" charset="0"/>
                <a:ea typeface="Roboto" panose="02000000000000000000" pitchFamily="2" charset="0"/>
                <a:cs typeface="Segoe UI" panose="020B0502040204020203" pitchFamily="34" charset="0"/>
              </a:rPr>
              <a:t>of private investment </a:t>
            </a:r>
            <a:endParaRPr lang="en-US" dirty="0">
              <a:latin typeface="Segoe UI" panose="020B0502040204020203" pitchFamily="34" charset="0"/>
              <a:ea typeface="Roboto" panose="02000000000000000000" pitchFamily="2" charset="0"/>
              <a:cs typeface="Segoe UI" panose="020B0502040204020203" pitchFamily="34" charset="0"/>
            </a:endParaRPr>
          </a:p>
        </p:txBody>
      </p:sp>
      <p:cxnSp>
        <p:nvCxnSpPr>
          <p:cNvPr id="54" name="Прямая соединительная линия 53"/>
          <p:cNvCxnSpPr/>
          <p:nvPr/>
        </p:nvCxnSpPr>
        <p:spPr>
          <a:xfrm>
            <a:off x="6547244" y="3947458"/>
            <a:ext cx="2217651" cy="0"/>
          </a:xfrm>
          <a:prstGeom prst="line">
            <a:avLst/>
          </a:prstGeom>
          <a:ln w="28575">
            <a:solidFill>
              <a:srgbClr val="007EA7"/>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6547244" y="2440159"/>
            <a:ext cx="2217651" cy="0"/>
          </a:xfrm>
          <a:prstGeom prst="line">
            <a:avLst/>
          </a:prstGeom>
          <a:ln w="28575">
            <a:solidFill>
              <a:srgbClr val="007EA7"/>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p:cNvPr>
          <p:cNvCxnSpPr/>
          <p:nvPr/>
        </p:nvCxnSpPr>
        <p:spPr>
          <a:xfrm flipH="1">
            <a:off x="446856" y="3435846"/>
            <a:ext cx="579717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p:cNvPr>
          <p:cNvCxnSpPr/>
          <p:nvPr/>
        </p:nvCxnSpPr>
        <p:spPr>
          <a:xfrm flipH="1">
            <a:off x="446856" y="4293845"/>
            <a:ext cx="579717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97575" y="1598804"/>
            <a:ext cx="3450889" cy="324874"/>
          </a:xfrm>
          <a:prstGeom prst="rect">
            <a:avLst/>
          </a:prstGeom>
          <a:noFill/>
        </p:spPr>
        <p:txBody>
          <a:bodyPr wrap="square" lIns="77888" tIns="38946" rIns="77888" bIns="38946" rtlCol="0">
            <a:spAutoFit/>
          </a:bodyPr>
          <a:lstStyle/>
          <a:p>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Transport infrastructure</a:t>
            </a:r>
          </a:p>
        </p:txBody>
      </p:sp>
      <p:pic>
        <p:nvPicPr>
          <p:cNvPr id="60" name="Picture 4" descr="https://content.onliner.by/news/2015/11/default/f399fea18e1a733da3a6b11c091e2fe1_14486232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797" y="2139702"/>
            <a:ext cx="373870" cy="44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3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0"/>
            <a:ext cx="8373616" cy="915566"/>
          </a:xfrm>
        </p:spPr>
        <p:txBody>
          <a:bodyPr>
            <a:normAutofit/>
          </a:bodyPr>
          <a:lstStyle/>
          <a:p>
            <a:r>
              <a:rPr lang="en-US" sz="2500" dirty="0"/>
              <a:t>Construction of Transport Hubs (TH) </a:t>
            </a:r>
          </a:p>
        </p:txBody>
      </p:sp>
      <p:sp>
        <p:nvSpPr>
          <p:cNvPr id="7" name="TextBox 6"/>
          <p:cNvSpPr txBox="1"/>
          <p:nvPr/>
        </p:nvSpPr>
        <p:spPr>
          <a:xfrm>
            <a:off x="2843808" y="1940067"/>
            <a:ext cx="2552762" cy="991723"/>
          </a:xfrm>
          <a:prstGeom prst="rect">
            <a:avLst/>
          </a:prstGeom>
          <a:noFill/>
        </p:spPr>
        <p:txBody>
          <a:bodyPr wrap="square" lIns="77888" tIns="38946" rIns="77888" bIns="38946" rtlCol="0">
            <a:spAutoFit/>
          </a:bodyPr>
          <a:lstStyle/>
          <a:p>
            <a:r>
              <a:rPr lang="en-US" sz="2800" b="1" dirty="0">
                <a:solidFill>
                  <a:srgbClr val="007EA7"/>
                </a:solidFill>
                <a:latin typeface="Segoe UI" panose="020B0502040204020203" pitchFamily="34" charset="0"/>
                <a:ea typeface="Segoe UI" panose="020B0502040204020203" pitchFamily="34" charset="0"/>
                <a:cs typeface="Segoe UI" panose="020B0502040204020203" pitchFamily="34" charset="0"/>
              </a:rPr>
              <a:t>&gt;</a:t>
            </a:r>
            <a:r>
              <a:rPr lang="en-US" sz="3600" b="1" dirty="0">
                <a:solidFill>
                  <a:srgbClr val="007EA7"/>
                </a:solidFill>
                <a:latin typeface="Segoe UI" panose="020B0502040204020203" pitchFamily="34" charset="0"/>
                <a:ea typeface="Segoe UI" panose="020B0502040204020203" pitchFamily="34" charset="0"/>
                <a:cs typeface="Segoe UI" panose="020B0502040204020203" pitchFamily="34" charset="0"/>
              </a:rPr>
              <a:t>₽700 </a:t>
            </a:r>
            <a:r>
              <a:rPr lang="en-US" b="1" dirty="0" err="1">
                <a:solidFill>
                  <a:srgbClr val="007EA7"/>
                </a:solidFill>
                <a:latin typeface="Segoe UI" panose="020B0502040204020203" pitchFamily="34" charset="0"/>
                <a:ea typeface="Segoe UI" panose="020B0502040204020203" pitchFamily="34" charset="0"/>
                <a:cs typeface="Segoe UI" panose="020B0502040204020203" pitchFamily="34" charset="0"/>
              </a:rPr>
              <a:t>bn</a:t>
            </a:r>
            <a:endPar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endParaRPr>
          </a:p>
          <a:p>
            <a:pPr>
              <a:lnSpc>
                <a:spcPts val="1400"/>
              </a:lnSpc>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estimated private investment in TH</a:t>
            </a:r>
          </a:p>
        </p:txBody>
      </p:sp>
      <p:sp>
        <p:nvSpPr>
          <p:cNvPr id="11" name="TextBox 47">
            <a:extLst>
              <a:ext uri="{FF2B5EF4-FFF2-40B4-BE49-F238E27FC236}">
                <a16:creationId xmlns:a16="http://schemas.microsoft.com/office/drawing/2014/main" id="{7F8C88A8-4904-4A21-8201-73433325447E}"/>
              </a:ext>
            </a:extLst>
          </p:cNvPr>
          <p:cNvSpPr txBox="1"/>
          <p:nvPr/>
        </p:nvSpPr>
        <p:spPr>
          <a:xfrm>
            <a:off x="7681689" y="3507854"/>
            <a:ext cx="811539" cy="493085"/>
          </a:xfrm>
          <a:prstGeom prst="rect">
            <a:avLst/>
          </a:prstGeom>
          <a:noFill/>
        </p:spPr>
        <p:txBody>
          <a:bodyPr wrap="square" lIns="56515" tIns="28258" rIns="56515" bIns="28258" rtlCol="0">
            <a:spAutoFit/>
          </a:bodyPr>
          <a:lstStyle>
            <a:defPPr>
              <a:defRPr lang="ru-RU"/>
            </a:defPPr>
            <a:lvl1pPr defTabSz="1168237" fontAlgn="b">
              <a:defRPr sz="1000" b="1">
                <a:solidFill>
                  <a:srgbClr val="007897"/>
                </a:solidFill>
                <a:latin typeface="Segoe Pro"/>
                <a:ea typeface="Verdana" panose="020B0604030504040204" pitchFamily="34" charset="0"/>
                <a:cs typeface="Segoe Pro"/>
              </a:defRPr>
            </a:lvl1pPr>
            <a:lvl2pPr marL="584119" defTabSz="1168237">
              <a:defRPr sz="2300"/>
            </a:lvl2pPr>
            <a:lvl3pPr marL="1168237" defTabSz="1168237">
              <a:defRPr sz="2300"/>
            </a:lvl3pPr>
            <a:lvl4pPr marL="1752356" defTabSz="1168237">
              <a:defRPr sz="2300"/>
            </a:lvl4pPr>
            <a:lvl5pPr marL="2336475" defTabSz="1168237">
              <a:defRPr sz="2300"/>
            </a:lvl5pPr>
            <a:lvl6pPr marL="2920594" defTabSz="1168237">
              <a:defRPr sz="2300"/>
            </a:lvl6pPr>
            <a:lvl7pPr marL="3504712" defTabSz="1168237">
              <a:defRPr sz="2300"/>
            </a:lvl7pPr>
            <a:lvl8pPr marL="4088831" defTabSz="1168237">
              <a:defRPr sz="2300"/>
            </a:lvl8pPr>
            <a:lvl9pPr marL="4672950" defTabSz="1168237">
              <a:defRPr sz="2300"/>
            </a:lvl9pPr>
          </a:lstStyle>
          <a:p>
            <a:pPr>
              <a:lnSpc>
                <a:spcPts val="1700"/>
              </a:lnSpc>
            </a:pPr>
            <a:r>
              <a:rPr lang="en-US" sz="1600" dirty="0">
                <a:solidFill>
                  <a:srgbClr val="A62341"/>
                </a:solidFill>
                <a:latin typeface="Segoe UI" panose="020B0502040204020203" pitchFamily="34" charset="0"/>
                <a:ea typeface="Segoe UI" panose="020B0502040204020203" pitchFamily="34" charset="0"/>
                <a:cs typeface="Segoe UI" panose="020B0502040204020203" pitchFamily="34" charset="0"/>
              </a:rPr>
              <a:t>m </a:t>
            </a:r>
          </a:p>
          <a:p>
            <a:pPr>
              <a:lnSpc>
                <a:spcPts val="1700"/>
              </a:lnSpc>
            </a:pPr>
            <a:r>
              <a:rPr lang="en-US" sz="1600" dirty="0">
                <a:solidFill>
                  <a:srgbClr val="A62341"/>
                </a:solidFill>
                <a:latin typeface="Segoe UI" panose="020B0502040204020203" pitchFamily="34" charset="0"/>
                <a:ea typeface="Segoe UI" panose="020B0502040204020203" pitchFamily="34" charset="0"/>
                <a:cs typeface="Segoe UI" panose="020B0502040204020203" pitchFamily="34" charset="0"/>
              </a:rPr>
              <a:t>sq. m  </a:t>
            </a:r>
          </a:p>
        </p:txBody>
      </p:sp>
      <p:cxnSp>
        <p:nvCxnSpPr>
          <p:cNvPr id="16" name="Прямая соединительная линия 15"/>
          <p:cNvCxnSpPr/>
          <p:nvPr/>
        </p:nvCxnSpPr>
        <p:spPr>
          <a:xfrm flipH="1">
            <a:off x="395608" y="3265352"/>
            <a:ext cx="489647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C2DD4E2-12BB-4B21-80F2-C903179B0D9D}"/>
              </a:ext>
            </a:extLst>
          </p:cNvPr>
          <p:cNvSpPr txBox="1"/>
          <p:nvPr/>
        </p:nvSpPr>
        <p:spPr>
          <a:xfrm>
            <a:off x="6444208" y="3435846"/>
            <a:ext cx="2262275" cy="1248204"/>
          </a:xfrm>
          <a:prstGeom prst="rect">
            <a:avLst/>
          </a:prstGeom>
          <a:noFill/>
        </p:spPr>
        <p:txBody>
          <a:bodyPr wrap="square" lIns="77888" tIns="38946" rIns="77888" bIns="38946" rtlCol="0">
            <a:spAutoFit/>
          </a:bodyPr>
          <a:lstStyle/>
          <a:p>
            <a:r>
              <a:rPr lang="en-US" sz="3600" b="1" dirty="0">
                <a:solidFill>
                  <a:srgbClr val="A62341"/>
                </a:solidFill>
                <a:latin typeface="Segoe UI" panose="020B0502040204020203" pitchFamily="34" charset="0"/>
                <a:ea typeface="Segoe UI" panose="020B0502040204020203" pitchFamily="34" charset="0"/>
                <a:cs typeface="Segoe UI" panose="020B0502040204020203" pitchFamily="34" charset="0"/>
              </a:rPr>
              <a:t>1.45</a:t>
            </a:r>
          </a:p>
          <a:p>
            <a:pPr>
              <a:lnSpc>
                <a:spcPts val="1600"/>
              </a:lnSpc>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permitted capital construction volume</a:t>
            </a:r>
          </a:p>
        </p:txBody>
      </p:sp>
      <p:sp>
        <p:nvSpPr>
          <p:cNvPr id="19" name="TextBox 47"/>
          <p:cNvSpPr txBox="1"/>
          <p:nvPr/>
        </p:nvSpPr>
        <p:spPr>
          <a:xfrm>
            <a:off x="1115652" y="1119351"/>
            <a:ext cx="3096308" cy="672621"/>
          </a:xfrm>
          <a:prstGeom prst="rect">
            <a:avLst/>
          </a:prstGeom>
          <a:noFill/>
        </p:spPr>
        <p:txBody>
          <a:bodyPr wrap="square" lIns="56515" tIns="28258" rIns="56515" bIns="28258" rtlCol="0">
            <a:spAutoFit/>
          </a:bodyPr>
          <a:lstStyle>
            <a:defPPr>
              <a:defRPr lang="ru-RU"/>
            </a:defPPr>
            <a:lvl1pPr marL="0" algn="l" defTabSz="1168237" rtl="0" eaLnBrk="1" latinLnBrk="0" hangingPunct="1">
              <a:defRPr sz="2300" kern="1200">
                <a:solidFill>
                  <a:schemeClr val="tx1"/>
                </a:solidFill>
                <a:latin typeface="+mn-lt"/>
                <a:ea typeface="+mn-ea"/>
                <a:cs typeface="+mn-cs"/>
              </a:defRPr>
            </a:lvl1pPr>
            <a:lvl2pPr marL="584119" algn="l" defTabSz="1168237" rtl="0" eaLnBrk="1" latinLnBrk="0" hangingPunct="1">
              <a:defRPr sz="2300" kern="1200">
                <a:solidFill>
                  <a:schemeClr val="tx1"/>
                </a:solidFill>
                <a:latin typeface="+mn-lt"/>
                <a:ea typeface="+mn-ea"/>
                <a:cs typeface="+mn-cs"/>
              </a:defRPr>
            </a:lvl2pPr>
            <a:lvl3pPr marL="1168237" algn="l" defTabSz="1168237" rtl="0" eaLnBrk="1" latinLnBrk="0" hangingPunct="1">
              <a:defRPr sz="2300" kern="1200">
                <a:solidFill>
                  <a:schemeClr val="tx1"/>
                </a:solidFill>
                <a:latin typeface="+mn-lt"/>
                <a:ea typeface="+mn-ea"/>
                <a:cs typeface="+mn-cs"/>
              </a:defRPr>
            </a:lvl3pPr>
            <a:lvl4pPr marL="1752356" algn="l" defTabSz="1168237" rtl="0" eaLnBrk="1" latinLnBrk="0" hangingPunct="1">
              <a:defRPr sz="2300" kern="1200">
                <a:solidFill>
                  <a:schemeClr val="tx1"/>
                </a:solidFill>
                <a:latin typeface="+mn-lt"/>
                <a:ea typeface="+mn-ea"/>
                <a:cs typeface="+mn-cs"/>
              </a:defRPr>
            </a:lvl4pPr>
            <a:lvl5pPr marL="2336475" algn="l" defTabSz="1168237" rtl="0" eaLnBrk="1" latinLnBrk="0" hangingPunct="1">
              <a:defRPr sz="2300" kern="1200">
                <a:solidFill>
                  <a:schemeClr val="tx1"/>
                </a:solidFill>
                <a:latin typeface="+mn-lt"/>
                <a:ea typeface="+mn-ea"/>
                <a:cs typeface="+mn-cs"/>
              </a:defRPr>
            </a:lvl5pPr>
            <a:lvl6pPr marL="2920594" algn="l" defTabSz="1168237" rtl="0" eaLnBrk="1" latinLnBrk="0" hangingPunct="1">
              <a:defRPr sz="2300" kern="1200">
                <a:solidFill>
                  <a:schemeClr val="tx1"/>
                </a:solidFill>
                <a:latin typeface="+mn-lt"/>
                <a:ea typeface="+mn-ea"/>
                <a:cs typeface="+mn-cs"/>
              </a:defRPr>
            </a:lvl6pPr>
            <a:lvl7pPr marL="3504712" algn="l" defTabSz="1168237" rtl="0" eaLnBrk="1" latinLnBrk="0" hangingPunct="1">
              <a:defRPr sz="2300" kern="1200">
                <a:solidFill>
                  <a:schemeClr val="tx1"/>
                </a:solidFill>
                <a:latin typeface="+mn-lt"/>
                <a:ea typeface="+mn-ea"/>
                <a:cs typeface="+mn-cs"/>
              </a:defRPr>
            </a:lvl7pPr>
            <a:lvl8pPr marL="4088831" algn="l" defTabSz="1168237" rtl="0" eaLnBrk="1" latinLnBrk="0" hangingPunct="1">
              <a:defRPr sz="2300" kern="1200">
                <a:solidFill>
                  <a:schemeClr val="tx1"/>
                </a:solidFill>
                <a:latin typeface="+mn-lt"/>
                <a:ea typeface="+mn-ea"/>
                <a:cs typeface="+mn-cs"/>
              </a:defRPr>
            </a:lvl8pPr>
            <a:lvl9pPr marL="4672950" algn="l" defTabSz="1168237" rtl="0" eaLnBrk="1" latinLnBrk="0" hangingPunct="1">
              <a:defRPr sz="2300" kern="1200">
                <a:solidFill>
                  <a:schemeClr val="tx1"/>
                </a:solidFill>
                <a:latin typeface="+mn-lt"/>
                <a:ea typeface="+mn-ea"/>
                <a:cs typeface="+mn-cs"/>
              </a:defRPr>
            </a:lvl9pPr>
          </a:lstStyle>
          <a:p>
            <a:pPr fontAlgn="b">
              <a:lnSpc>
                <a:spcPts val="1600"/>
              </a:lnSpc>
            </a:pPr>
            <a:r>
              <a:rPr lang="en-US"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metro and urban railway lines and stations, both existing and under construction</a:t>
            </a:r>
          </a:p>
        </p:txBody>
      </p:sp>
      <p:sp>
        <p:nvSpPr>
          <p:cNvPr id="20" name="TextBox 19"/>
          <p:cNvSpPr txBox="1"/>
          <p:nvPr/>
        </p:nvSpPr>
        <p:spPr>
          <a:xfrm>
            <a:off x="446856" y="2001622"/>
            <a:ext cx="2102101" cy="991723"/>
          </a:xfrm>
          <a:prstGeom prst="rect">
            <a:avLst/>
          </a:prstGeom>
          <a:noFill/>
        </p:spPr>
        <p:txBody>
          <a:bodyPr wrap="square" lIns="77888" tIns="38946" rIns="77888" bIns="38946" rtlCol="0">
            <a:spAutoFit/>
          </a:bodyPr>
          <a:lstStyle/>
          <a:p>
            <a:r>
              <a:rPr lang="en-US" sz="2800" b="1" dirty="0">
                <a:solidFill>
                  <a:srgbClr val="007EA7"/>
                </a:solidFill>
                <a:latin typeface="Segoe UI" panose="020B0502040204020203" pitchFamily="34" charset="0"/>
                <a:ea typeface="Segoe UI" panose="020B0502040204020203" pitchFamily="34" charset="0"/>
                <a:cs typeface="Segoe UI" panose="020B0502040204020203" pitchFamily="34" charset="0"/>
              </a:rPr>
              <a:t>≈</a:t>
            </a:r>
            <a:r>
              <a:rPr lang="en-US" sz="3600" b="1" dirty="0">
                <a:solidFill>
                  <a:srgbClr val="007EA7"/>
                </a:solidFill>
                <a:latin typeface="Segoe UI" panose="020B0502040204020203" pitchFamily="34" charset="0"/>
                <a:ea typeface="Segoe UI" panose="020B0502040204020203" pitchFamily="34" charset="0"/>
                <a:cs typeface="Segoe UI" panose="020B0502040204020203" pitchFamily="34" charset="0"/>
              </a:rPr>
              <a:t>14 </a:t>
            </a:r>
            <a:r>
              <a:rPr lang="en-US" b="1" dirty="0">
                <a:solidFill>
                  <a:srgbClr val="007EA7"/>
                </a:solidFill>
                <a:latin typeface="Segoe UI" panose="020B0502040204020203" pitchFamily="34" charset="0"/>
                <a:ea typeface="Segoe UI" panose="020B0502040204020203" pitchFamily="34" charset="0"/>
                <a:cs typeface="Segoe UI" panose="020B0502040204020203" pitchFamily="34" charset="0"/>
              </a:rPr>
              <a:t>m sq. m </a:t>
            </a:r>
          </a:p>
          <a:p>
            <a:pPr>
              <a:lnSpc>
                <a:spcPts val="1400"/>
              </a:lnSpc>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 town planning potential</a:t>
            </a:r>
          </a:p>
        </p:txBody>
      </p:sp>
      <p:sp>
        <p:nvSpPr>
          <p:cNvPr id="21" name="TextBox 20">
            <a:extLst>
              <a:ext uri="{FF2B5EF4-FFF2-40B4-BE49-F238E27FC236}">
                <a16:creationId xmlns:a16="http://schemas.microsoft.com/office/drawing/2014/main" id="{013A88BD-7B34-4C0F-A47B-8EEA0C67E9BA}"/>
              </a:ext>
            </a:extLst>
          </p:cNvPr>
          <p:cNvSpPr txBox="1"/>
          <p:nvPr/>
        </p:nvSpPr>
        <p:spPr>
          <a:xfrm>
            <a:off x="1115616" y="3435846"/>
            <a:ext cx="1497397" cy="1248204"/>
          </a:xfrm>
          <a:prstGeom prst="rect">
            <a:avLst/>
          </a:prstGeom>
          <a:noFill/>
        </p:spPr>
        <p:txBody>
          <a:bodyPr wrap="square" lIns="77888" tIns="38946" rIns="77888" bIns="38946" rtlCol="0">
            <a:spAutoFit/>
          </a:bodyPr>
          <a:lstStyle/>
          <a:p>
            <a:r>
              <a:rPr lang="en-US" sz="3600" b="1" dirty="0">
                <a:solidFill>
                  <a:srgbClr val="A62341"/>
                </a:solidFill>
                <a:latin typeface="Segoe UI" panose="020B0502040204020203" pitchFamily="34" charset="0"/>
                <a:ea typeface="Segoe UI" panose="020B0502040204020203" pitchFamily="34" charset="0"/>
                <a:cs typeface="Segoe UI" panose="020B0502040204020203" pitchFamily="34" charset="0"/>
              </a:rPr>
              <a:t>16</a:t>
            </a:r>
            <a:r>
              <a:rPr lang="en-US" sz="2800" b="1"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TH </a:t>
            </a:r>
          </a:p>
          <a:p>
            <a:pPr>
              <a:lnSpc>
                <a:spcPts val="1600"/>
              </a:lnSpc>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already transferred to investors </a:t>
            </a:r>
          </a:p>
        </p:txBody>
      </p:sp>
      <p:sp>
        <p:nvSpPr>
          <p:cNvPr id="22" name="TextBox 21">
            <a:extLst>
              <a:ext uri="{FF2B5EF4-FFF2-40B4-BE49-F238E27FC236}">
                <a16:creationId xmlns:a16="http://schemas.microsoft.com/office/drawing/2014/main" id="{C9253D3A-8787-4F72-82C0-85CB0EC5FD1B}"/>
              </a:ext>
            </a:extLst>
          </p:cNvPr>
          <p:cNvSpPr txBox="1"/>
          <p:nvPr/>
        </p:nvSpPr>
        <p:spPr>
          <a:xfrm>
            <a:off x="3564200" y="3435846"/>
            <a:ext cx="1871896" cy="1248204"/>
          </a:xfrm>
          <a:prstGeom prst="rect">
            <a:avLst/>
          </a:prstGeom>
          <a:noFill/>
        </p:spPr>
        <p:txBody>
          <a:bodyPr wrap="square" lIns="77888" tIns="38946" rIns="77888" bIns="38946" rtlCol="0">
            <a:spAutoFit/>
          </a:bodyPr>
          <a:lstStyle/>
          <a:p>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a:t>
            </a:r>
            <a:r>
              <a:rPr lang="en-US" sz="3600" b="1" dirty="0">
                <a:solidFill>
                  <a:srgbClr val="A62341"/>
                </a:solidFill>
                <a:latin typeface="Segoe UI" panose="020B0502040204020203" pitchFamily="34" charset="0"/>
                <a:ea typeface="Segoe UI" panose="020B0502040204020203" pitchFamily="34" charset="0"/>
                <a:cs typeface="Segoe UI" panose="020B0502040204020203" pitchFamily="34" charset="0"/>
              </a:rPr>
              <a:t>113.8</a:t>
            </a:r>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r>
              <a:rPr lang="en-US" b="1" dirty="0" err="1">
                <a:solidFill>
                  <a:srgbClr val="A62341"/>
                </a:solidFill>
                <a:latin typeface="Segoe UI" panose="020B0502040204020203" pitchFamily="34" charset="0"/>
                <a:ea typeface="Segoe UI" panose="020B0502040204020203" pitchFamily="34" charset="0"/>
                <a:cs typeface="Segoe UI" panose="020B0502040204020203" pitchFamily="34" charset="0"/>
              </a:rPr>
              <a:t>bn</a:t>
            </a:r>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 </a:t>
            </a:r>
          </a:p>
          <a:p>
            <a:pPr>
              <a:lnSpc>
                <a:spcPts val="1600"/>
              </a:lnSpc>
            </a:pPr>
            <a:r>
              <a:rPr lang="en-US" sz="1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expected capital expenditures of private investors </a:t>
            </a:r>
          </a:p>
        </p:txBody>
      </p:sp>
      <p:pic>
        <p:nvPicPr>
          <p:cNvPr id="23" name="Picture 2" descr="D:\проекты\Презентации\icons\2018\icons_2018-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56" y="3458609"/>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D:\работа\!!!ГАУИ\презентации\icon\2018\icons_2018-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458609"/>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D:\проекты\Презентации\icons\2018\icons_2018-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3458609"/>
            <a:ext cx="647999" cy="64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работа\!!!ГАУИ\презентации\icon\2018\icons_2018-3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856" y="1131662"/>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Рисунок 26">
            <a:extLst>
              <a:ext uri="{FF2B5EF4-FFF2-40B4-BE49-F238E27FC236}">
                <a16:creationId xmlns:a16="http://schemas.microsoft.com/office/drawing/2014/main" id="{CB47B49E-249D-4B9A-AB9E-61A0AFA10A18}"/>
              </a:ext>
            </a:extLst>
          </p:cNvPr>
          <p:cNvPicPr>
            <a:picLocks noChangeAspect="1"/>
          </p:cNvPicPr>
          <p:nvPr/>
        </p:nvPicPr>
        <p:blipFill rotWithShape="1">
          <a:blip r:embed="rId7">
            <a:extLst>
              <a:ext uri="{28A0092B-C50C-407E-A947-70E740481C1C}">
                <a14:useLocalDpi xmlns:a14="http://schemas.microsoft.com/office/drawing/2010/main" val="0"/>
              </a:ext>
            </a:extLst>
          </a:blip>
          <a:srcRect l="18596" r="3517"/>
          <a:stretch/>
        </p:blipFill>
        <p:spPr>
          <a:xfrm>
            <a:off x="5652120" y="1051748"/>
            <a:ext cx="3231175" cy="2213603"/>
          </a:xfrm>
          <a:prstGeom prst="rect">
            <a:avLst/>
          </a:prstGeom>
        </p:spPr>
      </p:pic>
    </p:spTree>
    <p:extLst>
      <p:ext uri="{BB962C8B-B14F-4D97-AF65-F5344CB8AC3E}">
        <p14:creationId xmlns:p14="http://schemas.microsoft.com/office/powerpoint/2010/main" val="154185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CADABDE8-7466-4605-8045-EF08B2091079}"/>
              </a:ext>
            </a:extLst>
          </p:cNvPr>
          <p:cNvSpPr/>
          <p:nvPr/>
        </p:nvSpPr>
        <p:spPr>
          <a:xfrm>
            <a:off x="446856" y="3689930"/>
            <a:ext cx="4688904" cy="10420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46856" y="0"/>
            <a:ext cx="8498432" cy="915566"/>
          </a:xfrm>
        </p:spPr>
        <p:txBody>
          <a:bodyPr>
            <a:normAutofit/>
          </a:bodyPr>
          <a:lstStyle/>
          <a:p>
            <a:r>
              <a:rPr lang="en-US" sz="2500" dirty="0"/>
              <a:t>Preferential Lease with Investment Commitments</a:t>
            </a:r>
          </a:p>
        </p:txBody>
      </p:sp>
      <p:sp>
        <p:nvSpPr>
          <p:cNvPr id="13" name="Прямоугольник 12"/>
          <p:cNvSpPr/>
          <p:nvPr/>
        </p:nvSpPr>
        <p:spPr>
          <a:xfrm>
            <a:off x="446856" y="1082473"/>
            <a:ext cx="8280920" cy="11292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48974" tIns="24488" rIns="48974" bIns="24488">
            <a:spAutoFit/>
          </a:bodyPr>
          <a:lstStyle/>
          <a:p>
            <a:pPr algn="just">
              <a:spcAft>
                <a:spcPts val="450"/>
              </a:spcAft>
              <a:buClr>
                <a:srgbClr val="F25C40"/>
              </a:buClr>
            </a:pPr>
            <a:r>
              <a:rPr lang="en-US" b="1">
                <a:solidFill>
                  <a:srgbClr val="A62341"/>
                </a:solidFill>
                <a:latin typeface="Segoe UI" panose="020B0502040204020203" pitchFamily="34" charset="0"/>
                <a:ea typeface="Segoe UI" panose="020B0502040204020203" pitchFamily="34" charset="0"/>
                <a:cs typeface="Segoe UI" panose="020B0502040204020203" pitchFamily="34" charset="0"/>
              </a:rPr>
              <a:t>Project scope</a:t>
            </a:r>
          </a:p>
          <a:p>
            <a:pPr algn="just">
              <a:spcAft>
                <a:spcPts val="450"/>
              </a:spcAft>
              <a:buClr>
                <a:srgbClr val="F25C40"/>
              </a:buClr>
            </a:pPr>
            <a:r>
              <a:rPr lang="en-US"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City premises repair/restoration at the investor's expense with the subsequent operation</a:t>
            </a:r>
            <a:r>
              <a:rPr lang="en-US"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thereof as social and cultural facilities (preferential lease for 20 and 49 years) </a:t>
            </a:r>
          </a:p>
        </p:txBody>
      </p:sp>
      <p:sp>
        <p:nvSpPr>
          <p:cNvPr id="15" name="Прямоугольник 14"/>
          <p:cNvSpPr/>
          <p:nvPr/>
        </p:nvSpPr>
        <p:spPr>
          <a:xfrm>
            <a:off x="446856" y="2427734"/>
            <a:ext cx="8517632" cy="8496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48974" tIns="24488" rIns="48974" bIns="24488">
            <a:spAutoFit/>
          </a:bodyPr>
          <a:lstStyle/>
          <a:p>
            <a:pPr>
              <a:spcBef>
                <a:spcPts val="450"/>
              </a:spcBef>
              <a:buClr>
                <a:srgbClr val="F25C40"/>
              </a:buClr>
            </a:pPr>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PPP principle </a:t>
            </a:r>
          </a:p>
          <a:p>
            <a:pPr marL="360363" indent="-268288">
              <a:buClr>
                <a:srgbClr val="A62341"/>
              </a:buClr>
              <a:buFont typeface="Wingdings" panose="05000000000000000000" pitchFamily="2" charset="2"/>
              <a:buChar char="§"/>
              <a:tabLst>
                <a:tab pos="452438" algn="l"/>
              </a:tabLst>
            </a:pPr>
            <a:r>
              <a:rPr lang="en-US" sz="1600" b="1" dirty="0">
                <a:latin typeface="Segoe UI" panose="020B0502040204020203" pitchFamily="34" charset="0"/>
                <a:ea typeface="Segoe UI" panose="020B0502040204020203" pitchFamily="34" charset="0"/>
                <a:cs typeface="Segoe UI" panose="020B0502040204020203" pitchFamily="34" charset="0"/>
              </a:rPr>
              <a:t>Market rent rate </a:t>
            </a:r>
            <a:r>
              <a:rPr lang="en-US" sz="1600" dirty="0">
                <a:latin typeface="Segoe UI" panose="020B0502040204020203" pitchFamily="34" charset="0"/>
                <a:ea typeface="Segoe UI" panose="020B0502040204020203" pitchFamily="34" charset="0"/>
                <a:cs typeface="Segoe UI" panose="020B0502040204020203" pitchFamily="34" charset="0"/>
              </a:rPr>
              <a:t>(bidding) </a:t>
            </a:r>
            <a:r>
              <a:rPr lang="en-US" sz="1600" b="1" dirty="0">
                <a:latin typeface="Segoe UI" panose="020B0502040204020203" pitchFamily="34" charset="0"/>
                <a:ea typeface="Segoe UI" panose="020B0502040204020203" pitchFamily="34" charset="0"/>
                <a:cs typeface="Segoe UI" panose="020B0502040204020203" pitchFamily="34" charset="0"/>
              </a:rPr>
              <a:t>before commissioning </a:t>
            </a:r>
            <a:r>
              <a:rPr lang="en-US" sz="1600" dirty="0">
                <a:latin typeface="Segoe UI" panose="020B0502040204020203" pitchFamily="34" charset="0"/>
                <a:ea typeface="Segoe UI" panose="020B0502040204020203" pitchFamily="34" charset="0"/>
                <a:cs typeface="Segoe UI" panose="020B0502040204020203" pitchFamily="34" charset="0"/>
              </a:rPr>
              <a:t>(repair/restoration</a:t>
            </a:r>
            <a:r>
              <a:rPr lang="en-US" sz="1600" dirty="0">
                <a:solidFill>
                  <a:schemeClr val="tx1">
                    <a:lumMod val="75000"/>
                    <a:lumOff val="25000"/>
                  </a:schemeClr>
                </a:solidFill>
              </a:rPr>
              <a:t>)</a:t>
            </a: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p>
          <a:p>
            <a:pPr marL="360363" indent="-268288">
              <a:buClr>
                <a:srgbClr val="A62341"/>
              </a:buClr>
              <a:buFont typeface="Wingdings" panose="05000000000000000000" pitchFamily="2" charset="2"/>
              <a:buChar char="§"/>
              <a:tabLst>
                <a:tab pos="452438" algn="l"/>
              </a:tabLst>
            </a:pPr>
            <a:r>
              <a:rPr lang="en-US" sz="1600" b="1" dirty="0">
                <a:solidFill>
                  <a:srgbClr val="A62B4F"/>
                </a:solidFill>
                <a:latin typeface="Segoe UI" panose="020B0502040204020203" pitchFamily="34" charset="0"/>
                <a:ea typeface="Segoe UI" panose="020B0502040204020203" pitchFamily="34" charset="0"/>
                <a:cs typeface="Segoe UI" panose="020B0502040204020203" pitchFamily="34" charset="0"/>
              </a:rPr>
              <a:t>₽1 per m2 a year</a:t>
            </a:r>
            <a:r>
              <a:rPr lang="en-US" sz="1600" dirty="0">
                <a:solidFill>
                  <a:srgbClr val="A62B4F"/>
                </a:solidFill>
                <a:latin typeface="Segoe UI" panose="020B0502040204020203" pitchFamily="34" charset="0"/>
                <a:ea typeface="Segoe UI" panose="020B0502040204020203" pitchFamily="34" charset="0"/>
                <a:cs typeface="Segoe UI" panose="020B0502040204020203" pitchFamily="34" charset="0"/>
              </a:rPr>
              <a:t> </a:t>
            </a:r>
            <a:r>
              <a:rPr lang="en-US" sz="1600" b="1" dirty="0">
                <a:latin typeface="Segoe UI" panose="020B0502040204020203" pitchFamily="34" charset="0"/>
                <a:ea typeface="Segoe UI" panose="020B0502040204020203" pitchFamily="34" charset="0"/>
                <a:cs typeface="Segoe UI" panose="020B0502040204020203" pitchFamily="34" charset="0"/>
              </a:rPr>
              <a:t>after commissioning</a:t>
            </a:r>
            <a:r>
              <a:rPr lang="en-US" sz="1600" dirty="0">
                <a:latin typeface="Segoe UI" panose="020B0502040204020203" pitchFamily="34" charset="0"/>
                <a:ea typeface="Segoe UI" panose="020B0502040204020203" pitchFamily="34" charset="0"/>
                <a:cs typeface="Segoe UI" panose="020B0502040204020203" pitchFamily="34" charset="0"/>
              </a:rPr>
              <a:t> (investment phase completion)</a:t>
            </a:r>
            <a:endParaRPr lang="en-US" sz="1600" dirty="0">
              <a:solidFill>
                <a:srgbClr val="A62B4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6" name="Прямая соединительная линия 15">
            <a:extLst>
              <a:ext uri="{FF2B5EF4-FFF2-40B4-BE49-F238E27FC236}">
                <a16:creationId xmlns:a16="http://schemas.microsoft.com/office/drawing/2014/main" id="{50432411-D3CA-4230-961B-82D84E076A5C}"/>
              </a:ext>
            </a:extLst>
          </p:cNvPr>
          <p:cNvCxnSpPr>
            <a:cxnSpLocks/>
          </p:cNvCxnSpPr>
          <p:nvPr/>
        </p:nvCxnSpPr>
        <p:spPr>
          <a:xfrm>
            <a:off x="446856" y="4731990"/>
            <a:ext cx="4688904" cy="0"/>
          </a:xfrm>
          <a:prstGeom prst="line">
            <a:avLst/>
          </a:prstGeom>
          <a:ln w="28575">
            <a:solidFill>
              <a:srgbClr val="007EA7"/>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a:extLst>
              <a:ext uri="{FF2B5EF4-FFF2-40B4-BE49-F238E27FC236}">
                <a16:creationId xmlns:a16="http://schemas.microsoft.com/office/drawing/2014/main" id="{DA805631-95A0-49F3-8AD3-AA63AF0D322C}"/>
              </a:ext>
            </a:extLst>
          </p:cNvPr>
          <p:cNvSpPr/>
          <p:nvPr/>
        </p:nvSpPr>
        <p:spPr>
          <a:xfrm>
            <a:off x="6156176" y="3579862"/>
            <a:ext cx="3240360" cy="959237"/>
          </a:xfrm>
          <a:prstGeom prst="rect">
            <a:avLst/>
          </a:prstGeom>
        </p:spPr>
        <p:txBody>
          <a:bodyPr wrap="square">
            <a:spAutoFit/>
          </a:bodyPr>
          <a:lstStyle/>
          <a:p>
            <a:pPr>
              <a:defRPr/>
            </a:pPr>
            <a:r>
              <a:rPr lang="en-US" sz="4800" b="1" dirty="0">
                <a:solidFill>
                  <a:srgbClr val="A62341"/>
                </a:solidFill>
                <a:latin typeface="Segoe UI" pitchFamily="34" charset="0"/>
                <a:ea typeface="Segoe UI" panose="020B0502040204020203" pitchFamily="34" charset="0"/>
                <a:cs typeface="Segoe UI" panose="020B0502040204020203" pitchFamily="34" charset="0"/>
              </a:rPr>
              <a:t>&gt;</a:t>
            </a:r>
            <a:r>
              <a:rPr lang="en-US" sz="4800" b="1" dirty="0">
                <a:solidFill>
                  <a:srgbClr val="A62341"/>
                </a:solidFill>
              </a:rPr>
              <a:t>₽5 </a:t>
            </a:r>
            <a:r>
              <a:rPr lang="en-US" sz="2400" b="1" dirty="0" err="1">
                <a:solidFill>
                  <a:srgbClr val="A62341"/>
                </a:solidFill>
              </a:rPr>
              <a:t>bn</a:t>
            </a:r>
            <a:r>
              <a:rPr lang="en-US" sz="2400" b="1" dirty="0">
                <a:solidFill>
                  <a:srgbClr val="A62341"/>
                </a:solidFill>
              </a:rPr>
              <a:t> </a:t>
            </a:r>
            <a:endParaRPr lang="en-US" b="1" dirty="0">
              <a:solidFill>
                <a:srgbClr val="A62341"/>
              </a:solidFill>
            </a:endParaRPr>
          </a:p>
          <a:p>
            <a:pPr marL="452438">
              <a:lnSpc>
                <a:spcPts val="1000"/>
              </a:lnSpc>
              <a:defRPr/>
            </a:pPr>
            <a:r>
              <a:rPr lang="en-US" sz="1600" dirty="0">
                <a:solidFill>
                  <a:schemeClr val="tx1">
                    <a:lumMod val="75000"/>
                    <a:lumOff val="25000"/>
                  </a:schemeClr>
                </a:solidFill>
                <a:latin typeface="Segoe UI" pitchFamily="34" charset="0"/>
              </a:rPr>
              <a:t>of private investment</a:t>
            </a:r>
          </a:p>
        </p:txBody>
      </p:sp>
      <p:sp>
        <p:nvSpPr>
          <p:cNvPr id="18" name="Прямоугольник 17">
            <a:extLst>
              <a:ext uri="{FF2B5EF4-FFF2-40B4-BE49-F238E27FC236}">
                <a16:creationId xmlns:a16="http://schemas.microsoft.com/office/drawing/2014/main" id="{A07207B9-5656-49A7-A3A0-0DD48E29E8C1}"/>
              </a:ext>
            </a:extLst>
          </p:cNvPr>
          <p:cNvSpPr/>
          <p:nvPr/>
        </p:nvSpPr>
        <p:spPr>
          <a:xfrm>
            <a:off x="971600" y="3854246"/>
            <a:ext cx="4752528" cy="338554"/>
          </a:xfrm>
          <a:prstGeom prst="rect">
            <a:avLst/>
          </a:prstGeom>
        </p:spPr>
        <p:txBody>
          <a:bodyPr wrap="square">
            <a:spAutoFit/>
          </a:bodyPr>
          <a:lstStyle/>
          <a:p>
            <a:pPr>
              <a:spcAft>
                <a:spcPts val="600"/>
              </a:spcAft>
            </a:pPr>
            <a:r>
              <a:rPr lang="en-US" sz="1600">
                <a:solidFill>
                  <a:prstClr val="black">
                    <a:lumMod val="75000"/>
                    <a:lumOff val="25000"/>
                  </a:prstClr>
                </a:solidFill>
                <a:latin typeface="Segoe UI" panose="020B0502040204020203" pitchFamily="34" charset="0"/>
              </a:rPr>
              <a:t>ongoing projects</a:t>
            </a:r>
          </a:p>
        </p:txBody>
      </p:sp>
      <p:cxnSp>
        <p:nvCxnSpPr>
          <p:cNvPr id="19" name="Прямая соединительная линия 18">
            <a:extLst>
              <a:ext uri="{FF2B5EF4-FFF2-40B4-BE49-F238E27FC236}">
                <a16:creationId xmlns:a16="http://schemas.microsoft.com/office/drawing/2014/main" id="{F1B03B87-E27C-483D-A381-46D20053964C}"/>
              </a:ext>
            </a:extLst>
          </p:cNvPr>
          <p:cNvCxnSpPr/>
          <p:nvPr/>
        </p:nvCxnSpPr>
        <p:spPr>
          <a:xfrm>
            <a:off x="531168" y="3435846"/>
            <a:ext cx="82172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 name="Picture 3" descr="D:\проекты\Презентации\icons\2018\icons_2018-06.png">
            <a:extLst>
              <a:ext uri="{FF2B5EF4-FFF2-40B4-BE49-F238E27FC236}">
                <a16:creationId xmlns:a16="http://schemas.microsoft.com/office/drawing/2014/main" id="{20F76640-4EF8-41B3-A34F-38017A77EA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858" y="3689930"/>
            <a:ext cx="647999" cy="648000"/>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395536" y="3797870"/>
            <a:ext cx="798617" cy="461665"/>
          </a:xfrm>
          <a:prstGeom prst="rect">
            <a:avLst/>
          </a:prstGeom>
        </p:spPr>
        <p:txBody>
          <a:bodyPr wrap="none">
            <a:spAutoFit/>
          </a:bodyPr>
          <a:lstStyle/>
          <a:p>
            <a:r>
              <a:rPr lang="en-US" sz="2400" b="1">
                <a:solidFill>
                  <a:srgbClr val="007EA7"/>
                </a:solidFill>
                <a:latin typeface="Segoe UI" panose="020B0502040204020203" pitchFamily="34" charset="0"/>
              </a:rPr>
              <a:t>113 </a:t>
            </a:r>
          </a:p>
        </p:txBody>
      </p:sp>
      <p:sp>
        <p:nvSpPr>
          <p:cNvPr id="22" name="Прямоугольник 21"/>
          <p:cNvSpPr/>
          <p:nvPr/>
        </p:nvSpPr>
        <p:spPr>
          <a:xfrm>
            <a:off x="505340" y="4192800"/>
            <a:ext cx="579005" cy="461665"/>
          </a:xfrm>
          <a:prstGeom prst="rect">
            <a:avLst/>
          </a:prstGeom>
        </p:spPr>
        <p:txBody>
          <a:bodyPr wrap="none">
            <a:spAutoFit/>
          </a:bodyPr>
          <a:lstStyle/>
          <a:p>
            <a:r>
              <a:rPr lang="en-US" sz="2400" b="1">
                <a:solidFill>
                  <a:srgbClr val="007EA7"/>
                </a:solidFill>
                <a:latin typeface="Segoe UI" panose="020B0502040204020203" pitchFamily="34" charset="0"/>
              </a:rPr>
              <a:t>57</a:t>
            </a:r>
            <a:r>
              <a:rPr lang="en-US" sz="1200" b="1">
                <a:solidFill>
                  <a:srgbClr val="007EA7"/>
                </a:solidFill>
                <a:latin typeface="Segoe UI" panose="020B0502040204020203" pitchFamily="34" charset="0"/>
              </a:rPr>
              <a:t> </a:t>
            </a:r>
          </a:p>
        </p:txBody>
      </p:sp>
      <p:sp>
        <p:nvSpPr>
          <p:cNvPr id="23" name="Прямоугольник 22"/>
          <p:cNvSpPr/>
          <p:nvPr/>
        </p:nvSpPr>
        <p:spPr>
          <a:xfrm>
            <a:off x="963653" y="4259872"/>
            <a:ext cx="4572000" cy="338554"/>
          </a:xfrm>
          <a:prstGeom prst="rect">
            <a:avLst/>
          </a:prstGeom>
        </p:spPr>
        <p:txBody>
          <a:bodyPr>
            <a:spAutoFit/>
          </a:bodyPr>
          <a:lstStyle/>
          <a:p>
            <a:pPr>
              <a:spcAft>
                <a:spcPts val="600"/>
              </a:spcAft>
            </a:pPr>
            <a:r>
              <a:rPr lang="en-US" sz="1600">
                <a:solidFill>
                  <a:prstClr val="black">
                    <a:lumMod val="75000"/>
                    <a:lumOff val="25000"/>
                  </a:prstClr>
                </a:solidFill>
                <a:latin typeface="Segoe UI" panose="020B0502040204020203" pitchFamily="34" charset="0"/>
              </a:rPr>
              <a:t>facilities opened/restored </a:t>
            </a:r>
          </a:p>
        </p:txBody>
      </p:sp>
    </p:spTree>
    <p:extLst>
      <p:ext uri="{BB962C8B-B14F-4D97-AF65-F5344CB8AC3E}">
        <p14:creationId xmlns:p14="http://schemas.microsoft.com/office/powerpoint/2010/main" val="411539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4932040" y="1676871"/>
            <a:ext cx="3160640" cy="2434346"/>
            <a:chOff x="867153" y="683150"/>
            <a:chExt cx="4704090" cy="3791909"/>
          </a:xfrm>
        </p:grpSpPr>
        <p:pic>
          <p:nvPicPr>
            <p:cNvPr id="15" name="Picture 6" descr="D:\vlad_MGTNP\Projects\monorail\cable_cars\Doppelmayr\МГТНИИП\m_1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 t="34784" r="-73" b="3493"/>
            <a:stretch/>
          </p:blipFill>
          <p:spPr bwMode="auto">
            <a:xfrm>
              <a:off x="867153" y="684572"/>
              <a:ext cx="4704090" cy="3790487"/>
            </a:xfrm>
            <a:prstGeom prst="rect">
              <a:avLst/>
            </a:prstGeom>
            <a:noFill/>
            <a:extLst>
              <a:ext uri="{909E8E84-426E-40DD-AFC4-6F175D3DCCD1}">
                <a14:hiddenFill xmlns:a14="http://schemas.microsoft.com/office/drawing/2010/main">
                  <a:solidFill>
                    <a:srgbClr val="FFFFFF"/>
                  </a:solidFill>
                </a14:hiddenFill>
              </a:ext>
            </a:extLst>
          </p:spPr>
        </p:pic>
        <p:sp>
          <p:nvSpPr>
            <p:cNvPr id="16" name="Полилиния 15"/>
            <p:cNvSpPr/>
            <p:nvPr/>
          </p:nvSpPr>
          <p:spPr>
            <a:xfrm>
              <a:off x="4235624" y="905762"/>
              <a:ext cx="1335619" cy="3569297"/>
            </a:xfrm>
            <a:custGeom>
              <a:avLst/>
              <a:gdLst>
                <a:gd name="connsiteX0" fmla="*/ 781050 w 781050"/>
                <a:gd name="connsiteY0" fmla="*/ 3009900 h 3009900"/>
                <a:gd name="connsiteX1" fmla="*/ 533400 w 781050"/>
                <a:gd name="connsiteY1" fmla="*/ 2501900 h 3009900"/>
                <a:gd name="connsiteX2" fmla="*/ 508000 w 781050"/>
                <a:gd name="connsiteY2" fmla="*/ 2298700 h 3009900"/>
                <a:gd name="connsiteX3" fmla="*/ 25400 w 781050"/>
                <a:gd name="connsiteY3" fmla="*/ 1022350 h 3009900"/>
                <a:gd name="connsiteX4" fmla="*/ 0 w 781050"/>
                <a:gd name="connsiteY4" fmla="*/ 876300 h 3009900"/>
                <a:gd name="connsiteX5" fmla="*/ 25400 w 781050"/>
                <a:gd name="connsiteY5" fmla="*/ 774700 h 3009900"/>
                <a:gd name="connsiteX6" fmla="*/ 171450 w 781050"/>
                <a:gd name="connsiteY6" fmla="*/ 654050 h 3009900"/>
                <a:gd name="connsiteX7" fmla="*/ 279400 w 781050"/>
                <a:gd name="connsiteY7" fmla="*/ 546100 h 3009900"/>
                <a:gd name="connsiteX8" fmla="*/ 215900 w 781050"/>
                <a:gd name="connsiteY8" fmla="*/ 0 h 3009900"/>
                <a:gd name="connsiteX9" fmla="*/ 215900 w 781050"/>
                <a:gd name="connsiteY9" fmla="*/ 0 h 3009900"/>
                <a:gd name="connsiteX0" fmla="*/ 781050 w 781050"/>
                <a:gd name="connsiteY0" fmla="*/ 3009900 h 3009900"/>
                <a:gd name="connsiteX1" fmla="*/ 533400 w 781050"/>
                <a:gd name="connsiteY1" fmla="*/ 2501900 h 3009900"/>
                <a:gd name="connsiteX2" fmla="*/ 508000 w 781050"/>
                <a:gd name="connsiteY2" fmla="*/ 2298700 h 3009900"/>
                <a:gd name="connsiteX3" fmla="*/ 25400 w 781050"/>
                <a:gd name="connsiteY3" fmla="*/ 1022350 h 3009900"/>
                <a:gd name="connsiteX4" fmla="*/ 0 w 781050"/>
                <a:gd name="connsiteY4" fmla="*/ 876300 h 3009900"/>
                <a:gd name="connsiteX5" fmla="*/ 25400 w 781050"/>
                <a:gd name="connsiteY5" fmla="*/ 774700 h 3009900"/>
                <a:gd name="connsiteX6" fmla="*/ 171450 w 781050"/>
                <a:gd name="connsiteY6" fmla="*/ 654050 h 3009900"/>
                <a:gd name="connsiteX7" fmla="*/ 279400 w 781050"/>
                <a:gd name="connsiteY7" fmla="*/ 546100 h 3009900"/>
                <a:gd name="connsiteX8" fmla="*/ 215900 w 781050"/>
                <a:gd name="connsiteY8" fmla="*/ 0 h 3009900"/>
                <a:gd name="connsiteX9" fmla="*/ 215900 w 781050"/>
                <a:gd name="connsiteY9" fmla="*/ 0 h 3009900"/>
                <a:gd name="connsiteX0" fmla="*/ 755650 w 755650"/>
                <a:gd name="connsiteY0" fmla="*/ 3009900 h 3009900"/>
                <a:gd name="connsiteX1" fmla="*/ 508000 w 755650"/>
                <a:gd name="connsiteY1" fmla="*/ 2501900 h 3009900"/>
                <a:gd name="connsiteX2" fmla="*/ 482600 w 755650"/>
                <a:gd name="connsiteY2" fmla="*/ 2298700 h 3009900"/>
                <a:gd name="connsiteX3" fmla="*/ 0 w 755650"/>
                <a:gd name="connsiteY3" fmla="*/ 1022350 h 3009900"/>
                <a:gd name="connsiteX4" fmla="*/ 0 w 755650"/>
                <a:gd name="connsiteY4" fmla="*/ 774700 h 3009900"/>
                <a:gd name="connsiteX5" fmla="*/ 146050 w 755650"/>
                <a:gd name="connsiteY5" fmla="*/ 654050 h 3009900"/>
                <a:gd name="connsiteX6" fmla="*/ 254000 w 755650"/>
                <a:gd name="connsiteY6" fmla="*/ 546100 h 3009900"/>
                <a:gd name="connsiteX7" fmla="*/ 190500 w 755650"/>
                <a:gd name="connsiteY7" fmla="*/ 0 h 3009900"/>
                <a:gd name="connsiteX8" fmla="*/ 190500 w 755650"/>
                <a:gd name="connsiteY8" fmla="*/ 0 h 3009900"/>
                <a:gd name="connsiteX0" fmla="*/ 781050 w 781050"/>
                <a:gd name="connsiteY0" fmla="*/ 3009900 h 3009900"/>
                <a:gd name="connsiteX1" fmla="*/ 533400 w 781050"/>
                <a:gd name="connsiteY1" fmla="*/ 2501900 h 3009900"/>
                <a:gd name="connsiteX2" fmla="*/ 508000 w 781050"/>
                <a:gd name="connsiteY2" fmla="*/ 2298700 h 3009900"/>
                <a:gd name="connsiteX3" fmla="*/ 25400 w 781050"/>
                <a:gd name="connsiteY3" fmla="*/ 1022350 h 3009900"/>
                <a:gd name="connsiteX4" fmla="*/ 25400 w 781050"/>
                <a:gd name="connsiteY4" fmla="*/ 774700 h 3009900"/>
                <a:gd name="connsiteX5" fmla="*/ 171450 w 781050"/>
                <a:gd name="connsiteY5" fmla="*/ 654050 h 3009900"/>
                <a:gd name="connsiteX6" fmla="*/ 279400 w 781050"/>
                <a:gd name="connsiteY6" fmla="*/ 546100 h 3009900"/>
                <a:gd name="connsiteX7" fmla="*/ 215900 w 781050"/>
                <a:gd name="connsiteY7" fmla="*/ 0 h 3009900"/>
                <a:gd name="connsiteX8" fmla="*/ 215900 w 781050"/>
                <a:gd name="connsiteY8"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179045 w 788645"/>
                <a:gd name="connsiteY5" fmla="*/ 654050 h 3009900"/>
                <a:gd name="connsiteX6" fmla="*/ 286995 w 788645"/>
                <a:gd name="connsiteY6" fmla="*/ 546100 h 3009900"/>
                <a:gd name="connsiteX7" fmla="*/ 223495 w 788645"/>
                <a:gd name="connsiteY7" fmla="*/ 0 h 3009900"/>
                <a:gd name="connsiteX8" fmla="*/ 223495 w 788645"/>
                <a:gd name="connsiteY8"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86995 w 788645"/>
                <a:gd name="connsiteY5" fmla="*/ 546100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75348 w 775348"/>
                <a:gd name="connsiteY0" fmla="*/ 3009900 h 3009900"/>
                <a:gd name="connsiteX1" fmla="*/ 527698 w 775348"/>
                <a:gd name="connsiteY1" fmla="*/ 2501900 h 3009900"/>
                <a:gd name="connsiteX2" fmla="*/ 502298 w 775348"/>
                <a:gd name="connsiteY2" fmla="*/ 2298700 h 3009900"/>
                <a:gd name="connsiteX3" fmla="*/ 19698 w 775348"/>
                <a:gd name="connsiteY3" fmla="*/ 1022350 h 3009900"/>
                <a:gd name="connsiteX4" fmla="*/ 73673 w 775348"/>
                <a:gd name="connsiteY4" fmla="*/ 733425 h 3009900"/>
                <a:gd name="connsiteX5" fmla="*/ 238773 w 775348"/>
                <a:gd name="connsiteY5" fmla="*/ 593725 h 3009900"/>
                <a:gd name="connsiteX6" fmla="*/ 210198 w 775348"/>
                <a:gd name="connsiteY6" fmla="*/ 0 h 3009900"/>
                <a:gd name="connsiteX7" fmla="*/ 210198 w 775348"/>
                <a:gd name="connsiteY7" fmla="*/ 0 h 3009900"/>
                <a:gd name="connsiteX0" fmla="*/ 777743 w 777743"/>
                <a:gd name="connsiteY0" fmla="*/ 3009900 h 3009900"/>
                <a:gd name="connsiteX1" fmla="*/ 530093 w 777743"/>
                <a:gd name="connsiteY1" fmla="*/ 2501900 h 3009900"/>
                <a:gd name="connsiteX2" fmla="*/ 504693 w 777743"/>
                <a:gd name="connsiteY2" fmla="*/ 2298700 h 3009900"/>
                <a:gd name="connsiteX3" fmla="*/ 22093 w 777743"/>
                <a:gd name="connsiteY3" fmla="*/ 1022350 h 3009900"/>
                <a:gd name="connsiteX4" fmla="*/ 76068 w 777743"/>
                <a:gd name="connsiteY4" fmla="*/ 733425 h 3009900"/>
                <a:gd name="connsiteX5" fmla="*/ 241168 w 777743"/>
                <a:gd name="connsiteY5" fmla="*/ 593725 h 3009900"/>
                <a:gd name="connsiteX6" fmla="*/ 212593 w 777743"/>
                <a:gd name="connsiteY6" fmla="*/ 0 h 3009900"/>
                <a:gd name="connsiteX7" fmla="*/ 212593 w 777743"/>
                <a:gd name="connsiteY7" fmla="*/ 0 h 3009900"/>
                <a:gd name="connsiteX0" fmla="*/ 777743 w 777743"/>
                <a:gd name="connsiteY0" fmla="*/ 3009900 h 3009900"/>
                <a:gd name="connsiteX1" fmla="*/ 530093 w 777743"/>
                <a:gd name="connsiteY1" fmla="*/ 2501900 h 3009900"/>
                <a:gd name="connsiteX2" fmla="*/ 504693 w 777743"/>
                <a:gd name="connsiteY2" fmla="*/ 2298700 h 3009900"/>
                <a:gd name="connsiteX3" fmla="*/ 22093 w 777743"/>
                <a:gd name="connsiteY3" fmla="*/ 1022350 h 3009900"/>
                <a:gd name="connsiteX4" fmla="*/ 76068 w 777743"/>
                <a:gd name="connsiteY4" fmla="*/ 733425 h 3009900"/>
                <a:gd name="connsiteX5" fmla="*/ 241168 w 777743"/>
                <a:gd name="connsiteY5" fmla="*/ 593725 h 3009900"/>
                <a:gd name="connsiteX6" fmla="*/ 212593 w 777743"/>
                <a:gd name="connsiteY6" fmla="*/ 0 h 3009900"/>
                <a:gd name="connsiteX7" fmla="*/ 212593 w 777743"/>
                <a:gd name="connsiteY7" fmla="*/ 0 h 3009900"/>
                <a:gd name="connsiteX0" fmla="*/ 968243 w 968243"/>
                <a:gd name="connsiteY0" fmla="*/ 3432175 h 3432175"/>
                <a:gd name="connsiteX1" fmla="*/ 530093 w 968243"/>
                <a:gd name="connsiteY1" fmla="*/ 2501900 h 3432175"/>
                <a:gd name="connsiteX2" fmla="*/ 504693 w 968243"/>
                <a:gd name="connsiteY2" fmla="*/ 2298700 h 3432175"/>
                <a:gd name="connsiteX3" fmla="*/ 22093 w 968243"/>
                <a:gd name="connsiteY3" fmla="*/ 1022350 h 3432175"/>
                <a:gd name="connsiteX4" fmla="*/ 76068 w 968243"/>
                <a:gd name="connsiteY4" fmla="*/ 733425 h 3432175"/>
                <a:gd name="connsiteX5" fmla="*/ 241168 w 968243"/>
                <a:gd name="connsiteY5" fmla="*/ 593725 h 3432175"/>
                <a:gd name="connsiteX6" fmla="*/ 212593 w 968243"/>
                <a:gd name="connsiteY6" fmla="*/ 0 h 3432175"/>
                <a:gd name="connsiteX7" fmla="*/ 212593 w 968243"/>
                <a:gd name="connsiteY7" fmla="*/ 0 h 3432175"/>
                <a:gd name="connsiteX0" fmla="*/ 968243 w 968243"/>
                <a:gd name="connsiteY0" fmla="*/ 3432175 h 3432175"/>
                <a:gd name="connsiteX1" fmla="*/ 930144 w 968243"/>
                <a:gd name="connsiteY1" fmla="*/ 3362325 h 3432175"/>
                <a:gd name="connsiteX2" fmla="*/ 530093 w 968243"/>
                <a:gd name="connsiteY2" fmla="*/ 2501900 h 3432175"/>
                <a:gd name="connsiteX3" fmla="*/ 504693 w 968243"/>
                <a:gd name="connsiteY3" fmla="*/ 2298700 h 3432175"/>
                <a:gd name="connsiteX4" fmla="*/ 22093 w 968243"/>
                <a:gd name="connsiteY4" fmla="*/ 1022350 h 3432175"/>
                <a:gd name="connsiteX5" fmla="*/ 76068 w 968243"/>
                <a:gd name="connsiteY5" fmla="*/ 733425 h 3432175"/>
                <a:gd name="connsiteX6" fmla="*/ 241168 w 968243"/>
                <a:gd name="connsiteY6" fmla="*/ 593725 h 3432175"/>
                <a:gd name="connsiteX7" fmla="*/ 212593 w 968243"/>
                <a:gd name="connsiteY7" fmla="*/ 0 h 3432175"/>
                <a:gd name="connsiteX8" fmla="*/ 212593 w 968243"/>
                <a:gd name="connsiteY8" fmla="*/ 0 h 3432175"/>
                <a:gd name="connsiteX0" fmla="*/ 1355593 w 1355593"/>
                <a:gd name="connsiteY0" fmla="*/ 3622675 h 3622675"/>
                <a:gd name="connsiteX1" fmla="*/ 930144 w 1355593"/>
                <a:gd name="connsiteY1" fmla="*/ 3362325 h 3622675"/>
                <a:gd name="connsiteX2" fmla="*/ 530093 w 1355593"/>
                <a:gd name="connsiteY2" fmla="*/ 2501900 h 3622675"/>
                <a:gd name="connsiteX3" fmla="*/ 504693 w 1355593"/>
                <a:gd name="connsiteY3" fmla="*/ 2298700 h 3622675"/>
                <a:gd name="connsiteX4" fmla="*/ 22093 w 1355593"/>
                <a:gd name="connsiteY4" fmla="*/ 1022350 h 3622675"/>
                <a:gd name="connsiteX5" fmla="*/ 76068 w 1355593"/>
                <a:gd name="connsiteY5" fmla="*/ 733425 h 3622675"/>
                <a:gd name="connsiteX6" fmla="*/ 241168 w 1355593"/>
                <a:gd name="connsiteY6" fmla="*/ 593725 h 3622675"/>
                <a:gd name="connsiteX7" fmla="*/ 212593 w 1355593"/>
                <a:gd name="connsiteY7" fmla="*/ 0 h 3622675"/>
                <a:gd name="connsiteX8" fmla="*/ 212593 w 1355593"/>
                <a:gd name="connsiteY8" fmla="*/ 0 h 3622675"/>
                <a:gd name="connsiteX0" fmla="*/ 1355593 w 1355593"/>
                <a:gd name="connsiteY0" fmla="*/ 3622675 h 3622675"/>
                <a:gd name="connsiteX1" fmla="*/ 930144 w 1355593"/>
                <a:gd name="connsiteY1" fmla="*/ 3362325 h 3622675"/>
                <a:gd name="connsiteX2" fmla="*/ 530093 w 1355593"/>
                <a:gd name="connsiteY2" fmla="*/ 2501900 h 3622675"/>
                <a:gd name="connsiteX3" fmla="*/ 504693 w 1355593"/>
                <a:gd name="connsiteY3" fmla="*/ 2298700 h 3622675"/>
                <a:gd name="connsiteX4" fmla="*/ 22093 w 1355593"/>
                <a:gd name="connsiteY4" fmla="*/ 1022350 h 3622675"/>
                <a:gd name="connsiteX5" fmla="*/ 76068 w 1355593"/>
                <a:gd name="connsiteY5" fmla="*/ 733425 h 3622675"/>
                <a:gd name="connsiteX6" fmla="*/ 241168 w 1355593"/>
                <a:gd name="connsiteY6" fmla="*/ 593725 h 3622675"/>
                <a:gd name="connsiteX7" fmla="*/ 212593 w 1355593"/>
                <a:gd name="connsiteY7" fmla="*/ 0 h 3622675"/>
                <a:gd name="connsiteX8" fmla="*/ 212593 w 1355593"/>
                <a:gd name="connsiteY8" fmla="*/ 0 h 3622675"/>
                <a:gd name="connsiteX0" fmla="*/ 1355593 w 1355593"/>
                <a:gd name="connsiteY0" fmla="*/ 3622675 h 3622675"/>
                <a:gd name="connsiteX1" fmla="*/ 930144 w 1355593"/>
                <a:gd name="connsiteY1" fmla="*/ 3362325 h 3622675"/>
                <a:gd name="connsiteX2" fmla="*/ 530093 w 1355593"/>
                <a:gd name="connsiteY2" fmla="*/ 2501900 h 3622675"/>
                <a:gd name="connsiteX3" fmla="*/ 504693 w 1355593"/>
                <a:gd name="connsiteY3" fmla="*/ 2298700 h 3622675"/>
                <a:gd name="connsiteX4" fmla="*/ 22093 w 1355593"/>
                <a:gd name="connsiteY4" fmla="*/ 1022350 h 3622675"/>
                <a:gd name="connsiteX5" fmla="*/ 76068 w 1355593"/>
                <a:gd name="connsiteY5" fmla="*/ 733425 h 3622675"/>
                <a:gd name="connsiteX6" fmla="*/ 241168 w 1355593"/>
                <a:gd name="connsiteY6" fmla="*/ 593725 h 3622675"/>
                <a:gd name="connsiteX7" fmla="*/ 212593 w 1355593"/>
                <a:gd name="connsiteY7" fmla="*/ 0 h 3622675"/>
                <a:gd name="connsiteX8" fmla="*/ 212593 w 1355593"/>
                <a:gd name="connsiteY8" fmla="*/ 0 h 362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593" h="3622675">
                  <a:moveTo>
                    <a:pt x="1355593" y="3622675"/>
                  </a:moveTo>
                  <a:cubicBezTo>
                    <a:pt x="1156627" y="3567642"/>
                    <a:pt x="976710" y="3455458"/>
                    <a:pt x="930144" y="3362325"/>
                  </a:cubicBezTo>
                  <a:lnTo>
                    <a:pt x="530093" y="2501900"/>
                  </a:lnTo>
                  <a:cubicBezTo>
                    <a:pt x="493051" y="2415117"/>
                    <a:pt x="538560" y="2375958"/>
                    <a:pt x="504693" y="2298700"/>
                  </a:cubicBezTo>
                  <a:lnTo>
                    <a:pt x="22093" y="1022350"/>
                  </a:lnTo>
                  <a:cubicBezTo>
                    <a:pt x="-35057" y="860425"/>
                    <a:pt x="31618" y="768350"/>
                    <a:pt x="76068" y="733425"/>
                  </a:cubicBezTo>
                  <a:lnTo>
                    <a:pt x="241168" y="593725"/>
                  </a:lnTo>
                  <a:cubicBezTo>
                    <a:pt x="333243" y="519642"/>
                    <a:pt x="222118" y="197908"/>
                    <a:pt x="212593" y="0"/>
                  </a:cubicBezTo>
                  <a:lnTo>
                    <a:pt x="212593" y="0"/>
                  </a:lnTo>
                </a:path>
              </a:pathLst>
            </a:custGeom>
            <a:noFill/>
            <a:ln w="38100">
              <a:solidFill>
                <a:srgbClr val="0066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p:cNvSpPr/>
            <p:nvPr/>
          </p:nvSpPr>
          <p:spPr>
            <a:xfrm>
              <a:off x="3231336" y="1725355"/>
              <a:ext cx="1052549" cy="2723636"/>
            </a:xfrm>
            <a:custGeom>
              <a:avLst/>
              <a:gdLst>
                <a:gd name="connsiteX0" fmla="*/ 31750 w 177800"/>
                <a:gd name="connsiteY0" fmla="*/ 2203450 h 2203450"/>
                <a:gd name="connsiteX1" fmla="*/ 0 w 177800"/>
                <a:gd name="connsiteY1" fmla="*/ 1974850 h 2203450"/>
                <a:gd name="connsiteX2" fmla="*/ 22225 w 177800"/>
                <a:gd name="connsiteY2" fmla="*/ 1857375 h 2203450"/>
                <a:gd name="connsiteX3" fmla="*/ 120650 w 177800"/>
                <a:gd name="connsiteY3" fmla="*/ 1555750 h 2203450"/>
                <a:gd name="connsiteX4" fmla="*/ 177800 w 177800"/>
                <a:gd name="connsiteY4" fmla="*/ 612775 h 2203450"/>
                <a:gd name="connsiteX5" fmla="*/ 123825 w 177800"/>
                <a:gd name="connsiteY5" fmla="*/ 323850 h 2203450"/>
                <a:gd name="connsiteX6" fmla="*/ 60325 w 177800"/>
                <a:gd name="connsiteY6" fmla="*/ 0 h 2203450"/>
                <a:gd name="connsiteX7" fmla="*/ 60325 w 177800"/>
                <a:gd name="connsiteY7" fmla="*/ 0 h 2203450"/>
                <a:gd name="connsiteX0" fmla="*/ 31750 w 177800"/>
                <a:gd name="connsiteY0" fmla="*/ 2203450 h 2203450"/>
                <a:gd name="connsiteX1" fmla="*/ 0 w 177800"/>
                <a:gd name="connsiteY1" fmla="*/ 1974850 h 2203450"/>
                <a:gd name="connsiteX2" fmla="*/ 22225 w 177800"/>
                <a:gd name="connsiteY2" fmla="*/ 1857375 h 2203450"/>
                <a:gd name="connsiteX3" fmla="*/ 120650 w 177800"/>
                <a:gd name="connsiteY3" fmla="*/ 1555750 h 2203450"/>
                <a:gd name="connsiteX4" fmla="*/ 177800 w 177800"/>
                <a:gd name="connsiteY4" fmla="*/ 612775 h 2203450"/>
                <a:gd name="connsiteX5" fmla="*/ 123825 w 177800"/>
                <a:gd name="connsiteY5" fmla="*/ 323850 h 2203450"/>
                <a:gd name="connsiteX6" fmla="*/ 60325 w 177800"/>
                <a:gd name="connsiteY6" fmla="*/ 0 h 2203450"/>
                <a:gd name="connsiteX7" fmla="*/ 60325 w 177800"/>
                <a:gd name="connsiteY7" fmla="*/ 0 h 2203450"/>
                <a:gd name="connsiteX0" fmla="*/ 39158 w 185208"/>
                <a:gd name="connsiteY0" fmla="*/ 2203450 h 2203450"/>
                <a:gd name="connsiteX1" fmla="*/ 7408 w 185208"/>
                <a:gd name="connsiteY1" fmla="*/ 1974850 h 2203450"/>
                <a:gd name="connsiteX2" fmla="*/ 29633 w 185208"/>
                <a:gd name="connsiteY2" fmla="*/ 1857375 h 2203450"/>
                <a:gd name="connsiteX3" fmla="*/ 128058 w 185208"/>
                <a:gd name="connsiteY3" fmla="*/ 1555750 h 2203450"/>
                <a:gd name="connsiteX4" fmla="*/ 185208 w 185208"/>
                <a:gd name="connsiteY4" fmla="*/ 612775 h 2203450"/>
                <a:gd name="connsiteX5" fmla="*/ 131233 w 185208"/>
                <a:gd name="connsiteY5" fmla="*/ 323850 h 2203450"/>
                <a:gd name="connsiteX6" fmla="*/ 67733 w 185208"/>
                <a:gd name="connsiteY6" fmla="*/ 0 h 2203450"/>
                <a:gd name="connsiteX7" fmla="*/ 67733 w 185208"/>
                <a:gd name="connsiteY7" fmla="*/ 0 h 2203450"/>
                <a:gd name="connsiteX0" fmla="*/ 39158 w 185208"/>
                <a:gd name="connsiteY0" fmla="*/ 2203450 h 2203450"/>
                <a:gd name="connsiteX1" fmla="*/ 7408 w 185208"/>
                <a:gd name="connsiteY1" fmla="*/ 2025650 h 2203450"/>
                <a:gd name="connsiteX2" fmla="*/ 29633 w 185208"/>
                <a:gd name="connsiteY2" fmla="*/ 1857375 h 2203450"/>
                <a:gd name="connsiteX3" fmla="*/ 128058 w 185208"/>
                <a:gd name="connsiteY3" fmla="*/ 1555750 h 2203450"/>
                <a:gd name="connsiteX4" fmla="*/ 185208 w 185208"/>
                <a:gd name="connsiteY4" fmla="*/ 612775 h 2203450"/>
                <a:gd name="connsiteX5" fmla="*/ 131233 w 185208"/>
                <a:gd name="connsiteY5" fmla="*/ 323850 h 2203450"/>
                <a:gd name="connsiteX6" fmla="*/ 67733 w 185208"/>
                <a:gd name="connsiteY6" fmla="*/ 0 h 2203450"/>
                <a:gd name="connsiteX7" fmla="*/ 67733 w 185208"/>
                <a:gd name="connsiteY7" fmla="*/ 0 h 2203450"/>
                <a:gd name="connsiteX0" fmla="*/ 34926 w 180976"/>
                <a:gd name="connsiteY0" fmla="*/ 2203450 h 2203450"/>
                <a:gd name="connsiteX1" fmla="*/ 3176 w 180976"/>
                <a:gd name="connsiteY1" fmla="*/ 2025650 h 2203450"/>
                <a:gd name="connsiteX2" fmla="*/ 25401 w 180976"/>
                <a:gd name="connsiteY2" fmla="*/ 1857375 h 2203450"/>
                <a:gd name="connsiteX3" fmla="*/ 123826 w 180976"/>
                <a:gd name="connsiteY3" fmla="*/ 1555750 h 2203450"/>
                <a:gd name="connsiteX4" fmla="*/ 180976 w 180976"/>
                <a:gd name="connsiteY4" fmla="*/ 612775 h 2203450"/>
                <a:gd name="connsiteX5" fmla="*/ 127001 w 180976"/>
                <a:gd name="connsiteY5" fmla="*/ 323850 h 2203450"/>
                <a:gd name="connsiteX6" fmla="*/ 63501 w 180976"/>
                <a:gd name="connsiteY6" fmla="*/ 0 h 2203450"/>
                <a:gd name="connsiteX7" fmla="*/ 63501 w 180976"/>
                <a:gd name="connsiteY7" fmla="*/ 0 h 2203450"/>
                <a:gd name="connsiteX0" fmla="*/ 34926 w 180976"/>
                <a:gd name="connsiteY0" fmla="*/ 2203450 h 2203450"/>
                <a:gd name="connsiteX1" fmla="*/ 3176 w 180976"/>
                <a:gd name="connsiteY1" fmla="*/ 2025650 h 2203450"/>
                <a:gd name="connsiteX2" fmla="*/ 25401 w 180976"/>
                <a:gd name="connsiteY2" fmla="*/ 1857375 h 2203450"/>
                <a:gd name="connsiteX3" fmla="*/ 123826 w 180976"/>
                <a:gd name="connsiteY3" fmla="*/ 1555750 h 2203450"/>
                <a:gd name="connsiteX4" fmla="*/ 180976 w 180976"/>
                <a:gd name="connsiteY4" fmla="*/ 612775 h 2203450"/>
                <a:gd name="connsiteX5" fmla="*/ 127001 w 180976"/>
                <a:gd name="connsiteY5" fmla="*/ 323850 h 2203450"/>
                <a:gd name="connsiteX6" fmla="*/ 63501 w 180976"/>
                <a:gd name="connsiteY6" fmla="*/ 0 h 2203450"/>
                <a:gd name="connsiteX7" fmla="*/ 63501 w 180976"/>
                <a:gd name="connsiteY7" fmla="*/ 0 h 2203450"/>
                <a:gd name="connsiteX0" fmla="*/ 34926 w 191497"/>
                <a:gd name="connsiteY0" fmla="*/ 2203450 h 2203450"/>
                <a:gd name="connsiteX1" fmla="*/ 3176 w 191497"/>
                <a:gd name="connsiteY1" fmla="*/ 2025650 h 2203450"/>
                <a:gd name="connsiteX2" fmla="*/ 25401 w 191497"/>
                <a:gd name="connsiteY2" fmla="*/ 1857375 h 2203450"/>
                <a:gd name="connsiteX3" fmla="*/ 123826 w 191497"/>
                <a:gd name="connsiteY3" fmla="*/ 1555750 h 2203450"/>
                <a:gd name="connsiteX4" fmla="*/ 180976 w 191497"/>
                <a:gd name="connsiteY4" fmla="*/ 612775 h 2203450"/>
                <a:gd name="connsiteX5" fmla="*/ 127001 w 191497"/>
                <a:gd name="connsiteY5" fmla="*/ 323850 h 2203450"/>
                <a:gd name="connsiteX6" fmla="*/ 63501 w 191497"/>
                <a:gd name="connsiteY6" fmla="*/ 0 h 2203450"/>
                <a:gd name="connsiteX7" fmla="*/ 63501 w 191497"/>
                <a:gd name="connsiteY7" fmla="*/ 0 h 2203450"/>
                <a:gd name="connsiteX0" fmla="*/ 34926 w 180976"/>
                <a:gd name="connsiteY0" fmla="*/ 2203450 h 2203450"/>
                <a:gd name="connsiteX1" fmla="*/ 3176 w 180976"/>
                <a:gd name="connsiteY1" fmla="*/ 2025650 h 2203450"/>
                <a:gd name="connsiteX2" fmla="*/ 25401 w 180976"/>
                <a:gd name="connsiteY2" fmla="*/ 1857375 h 2203450"/>
                <a:gd name="connsiteX3" fmla="*/ 123826 w 180976"/>
                <a:gd name="connsiteY3" fmla="*/ 1555750 h 2203450"/>
                <a:gd name="connsiteX4" fmla="*/ 180976 w 180976"/>
                <a:gd name="connsiteY4" fmla="*/ 612775 h 2203450"/>
                <a:gd name="connsiteX5" fmla="*/ 127001 w 180976"/>
                <a:gd name="connsiteY5" fmla="*/ 323850 h 2203450"/>
                <a:gd name="connsiteX6" fmla="*/ 63501 w 180976"/>
                <a:gd name="connsiteY6" fmla="*/ 0 h 2203450"/>
                <a:gd name="connsiteX7" fmla="*/ 63501 w 180976"/>
                <a:gd name="connsiteY7"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27001 w 174626"/>
                <a:gd name="connsiteY5" fmla="*/ 323850 h 2203450"/>
                <a:gd name="connsiteX6" fmla="*/ 63501 w 174626"/>
                <a:gd name="connsiteY6" fmla="*/ 0 h 2203450"/>
                <a:gd name="connsiteX7" fmla="*/ 63501 w 174626"/>
                <a:gd name="connsiteY7"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49226 w 174626"/>
                <a:gd name="connsiteY5" fmla="*/ 511175 h 2203450"/>
                <a:gd name="connsiteX6" fmla="*/ 127001 w 174626"/>
                <a:gd name="connsiteY6" fmla="*/ 323850 h 2203450"/>
                <a:gd name="connsiteX7" fmla="*/ 63501 w 174626"/>
                <a:gd name="connsiteY7" fmla="*/ 0 h 2203450"/>
                <a:gd name="connsiteX8" fmla="*/ 63501 w 174626"/>
                <a:gd name="connsiteY8"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55576 w 174626"/>
                <a:gd name="connsiteY5" fmla="*/ 508000 h 2203450"/>
                <a:gd name="connsiteX6" fmla="*/ 127001 w 174626"/>
                <a:gd name="connsiteY6" fmla="*/ 323850 h 2203450"/>
                <a:gd name="connsiteX7" fmla="*/ 63501 w 174626"/>
                <a:gd name="connsiteY7" fmla="*/ 0 h 2203450"/>
                <a:gd name="connsiteX8" fmla="*/ 63501 w 174626"/>
                <a:gd name="connsiteY8"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55576 w 174626"/>
                <a:gd name="connsiteY5" fmla="*/ 508000 h 2203450"/>
                <a:gd name="connsiteX6" fmla="*/ 127001 w 174626"/>
                <a:gd name="connsiteY6" fmla="*/ 323850 h 2203450"/>
                <a:gd name="connsiteX7" fmla="*/ 63501 w 174626"/>
                <a:gd name="connsiteY7" fmla="*/ 0 h 2203450"/>
                <a:gd name="connsiteX8" fmla="*/ 63501 w 174626"/>
                <a:gd name="connsiteY8" fmla="*/ 0 h 2203450"/>
                <a:gd name="connsiteX0" fmla="*/ 34926 w 175904"/>
                <a:gd name="connsiteY0" fmla="*/ 2203450 h 2203450"/>
                <a:gd name="connsiteX1" fmla="*/ 3176 w 175904"/>
                <a:gd name="connsiteY1" fmla="*/ 2025650 h 2203450"/>
                <a:gd name="connsiteX2" fmla="*/ 25401 w 175904"/>
                <a:gd name="connsiteY2" fmla="*/ 1857375 h 2203450"/>
                <a:gd name="connsiteX3" fmla="*/ 123826 w 175904"/>
                <a:gd name="connsiteY3" fmla="*/ 1555750 h 2203450"/>
                <a:gd name="connsiteX4" fmla="*/ 174626 w 175904"/>
                <a:gd name="connsiteY4" fmla="*/ 669925 h 2203450"/>
                <a:gd name="connsiteX5" fmla="*/ 155576 w 175904"/>
                <a:gd name="connsiteY5" fmla="*/ 508000 h 2203450"/>
                <a:gd name="connsiteX6" fmla="*/ 127001 w 175904"/>
                <a:gd name="connsiteY6" fmla="*/ 323850 h 2203450"/>
                <a:gd name="connsiteX7" fmla="*/ 63501 w 175904"/>
                <a:gd name="connsiteY7" fmla="*/ 0 h 2203450"/>
                <a:gd name="connsiteX8" fmla="*/ 63501 w 175904"/>
                <a:gd name="connsiteY8" fmla="*/ 0 h 2203450"/>
                <a:gd name="connsiteX0" fmla="*/ 34926 w 175904"/>
                <a:gd name="connsiteY0" fmla="*/ 2203450 h 2203450"/>
                <a:gd name="connsiteX1" fmla="*/ 32545 w 175904"/>
                <a:gd name="connsiteY1" fmla="*/ 2159000 h 2203450"/>
                <a:gd name="connsiteX2" fmla="*/ 3176 w 175904"/>
                <a:gd name="connsiteY2" fmla="*/ 2025650 h 2203450"/>
                <a:gd name="connsiteX3" fmla="*/ 25401 w 175904"/>
                <a:gd name="connsiteY3" fmla="*/ 1857375 h 2203450"/>
                <a:gd name="connsiteX4" fmla="*/ 123826 w 175904"/>
                <a:gd name="connsiteY4" fmla="*/ 1555750 h 2203450"/>
                <a:gd name="connsiteX5" fmla="*/ 174626 w 175904"/>
                <a:gd name="connsiteY5" fmla="*/ 669925 h 2203450"/>
                <a:gd name="connsiteX6" fmla="*/ 155576 w 175904"/>
                <a:gd name="connsiteY6" fmla="*/ 508000 h 2203450"/>
                <a:gd name="connsiteX7" fmla="*/ 127001 w 175904"/>
                <a:gd name="connsiteY7" fmla="*/ 323850 h 2203450"/>
                <a:gd name="connsiteX8" fmla="*/ 63501 w 175904"/>
                <a:gd name="connsiteY8" fmla="*/ 0 h 2203450"/>
                <a:gd name="connsiteX9" fmla="*/ 63501 w 175904"/>
                <a:gd name="connsiteY9" fmla="*/ 0 h 2203450"/>
                <a:gd name="connsiteX0" fmla="*/ 1342233 w 1342233"/>
                <a:gd name="connsiteY0" fmla="*/ 3020219 h 3020219"/>
                <a:gd name="connsiteX1" fmla="*/ 32545 w 1342233"/>
                <a:gd name="connsiteY1" fmla="*/ 2159000 h 3020219"/>
                <a:gd name="connsiteX2" fmla="*/ 3176 w 1342233"/>
                <a:gd name="connsiteY2" fmla="*/ 2025650 h 3020219"/>
                <a:gd name="connsiteX3" fmla="*/ 25401 w 1342233"/>
                <a:gd name="connsiteY3" fmla="*/ 1857375 h 3020219"/>
                <a:gd name="connsiteX4" fmla="*/ 123826 w 1342233"/>
                <a:gd name="connsiteY4" fmla="*/ 1555750 h 3020219"/>
                <a:gd name="connsiteX5" fmla="*/ 174626 w 1342233"/>
                <a:gd name="connsiteY5" fmla="*/ 669925 h 3020219"/>
                <a:gd name="connsiteX6" fmla="*/ 155576 w 1342233"/>
                <a:gd name="connsiteY6" fmla="*/ 508000 h 3020219"/>
                <a:gd name="connsiteX7" fmla="*/ 127001 w 1342233"/>
                <a:gd name="connsiteY7" fmla="*/ 323850 h 3020219"/>
                <a:gd name="connsiteX8" fmla="*/ 63501 w 1342233"/>
                <a:gd name="connsiteY8" fmla="*/ 0 h 3020219"/>
                <a:gd name="connsiteX9" fmla="*/ 63501 w 1342233"/>
                <a:gd name="connsiteY9" fmla="*/ 0 h 3020219"/>
                <a:gd name="connsiteX0" fmla="*/ 1342233 w 1342233"/>
                <a:gd name="connsiteY0" fmla="*/ 3020219 h 3020219"/>
                <a:gd name="connsiteX1" fmla="*/ 584995 w 1342233"/>
                <a:gd name="connsiteY1" fmla="*/ 2523331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342233 w 1342233"/>
                <a:gd name="connsiteY0" fmla="*/ 3020219 h 3020219"/>
                <a:gd name="connsiteX1" fmla="*/ 749301 w 1342233"/>
                <a:gd name="connsiteY1" fmla="*/ 2494756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342233 w 1342233"/>
                <a:gd name="connsiteY0" fmla="*/ 3020219 h 3020219"/>
                <a:gd name="connsiteX1" fmla="*/ 749301 w 1342233"/>
                <a:gd name="connsiteY1" fmla="*/ 2494756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342233 w 1342233"/>
                <a:gd name="connsiteY0" fmla="*/ 3020219 h 3020219"/>
                <a:gd name="connsiteX1" fmla="*/ 749301 w 1342233"/>
                <a:gd name="connsiteY1" fmla="*/ 2494756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068290 w 1068290"/>
                <a:gd name="connsiteY0" fmla="*/ 2764366 h 2764366"/>
                <a:gd name="connsiteX1" fmla="*/ 749301 w 1068290"/>
                <a:gd name="connsiteY1" fmla="*/ 2494756 h 2764366"/>
                <a:gd name="connsiteX2" fmla="*/ 32545 w 1068290"/>
                <a:gd name="connsiteY2" fmla="*/ 2159000 h 2764366"/>
                <a:gd name="connsiteX3" fmla="*/ 3176 w 1068290"/>
                <a:gd name="connsiteY3" fmla="*/ 2025650 h 2764366"/>
                <a:gd name="connsiteX4" fmla="*/ 25401 w 1068290"/>
                <a:gd name="connsiteY4" fmla="*/ 1857375 h 2764366"/>
                <a:gd name="connsiteX5" fmla="*/ 123826 w 1068290"/>
                <a:gd name="connsiteY5" fmla="*/ 1555750 h 2764366"/>
                <a:gd name="connsiteX6" fmla="*/ 174626 w 1068290"/>
                <a:gd name="connsiteY6" fmla="*/ 669925 h 2764366"/>
                <a:gd name="connsiteX7" fmla="*/ 155576 w 1068290"/>
                <a:gd name="connsiteY7" fmla="*/ 508000 h 2764366"/>
                <a:gd name="connsiteX8" fmla="*/ 127001 w 1068290"/>
                <a:gd name="connsiteY8" fmla="*/ 323850 h 2764366"/>
                <a:gd name="connsiteX9" fmla="*/ 63501 w 1068290"/>
                <a:gd name="connsiteY9" fmla="*/ 0 h 2764366"/>
                <a:gd name="connsiteX10" fmla="*/ 63501 w 1068290"/>
                <a:gd name="connsiteY10" fmla="*/ 0 h 276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290" h="2764366">
                  <a:moveTo>
                    <a:pt x="1068290" y="2764366"/>
                  </a:moveTo>
                  <a:cubicBezTo>
                    <a:pt x="870646" y="2589212"/>
                    <a:pt x="946945" y="2669910"/>
                    <a:pt x="749301" y="2494756"/>
                  </a:cubicBezTo>
                  <a:cubicBezTo>
                    <a:pt x="610395" y="2406650"/>
                    <a:pt x="104777" y="2406650"/>
                    <a:pt x="32545" y="2159000"/>
                  </a:cubicBezTo>
                  <a:lnTo>
                    <a:pt x="3176" y="2025650"/>
                  </a:lnTo>
                  <a:cubicBezTo>
                    <a:pt x="-2116" y="1983317"/>
                    <a:pt x="-4232" y="1915583"/>
                    <a:pt x="25401" y="1857375"/>
                  </a:cubicBezTo>
                  <a:cubicBezTo>
                    <a:pt x="58209" y="1756833"/>
                    <a:pt x="129118" y="1646767"/>
                    <a:pt x="123826" y="1555750"/>
                  </a:cubicBezTo>
                  <a:cubicBezTo>
                    <a:pt x="142876" y="1241425"/>
                    <a:pt x="152401" y="847725"/>
                    <a:pt x="174626" y="669925"/>
                  </a:cubicBezTo>
                  <a:cubicBezTo>
                    <a:pt x="180976" y="609600"/>
                    <a:pt x="161926" y="571500"/>
                    <a:pt x="155576" y="508000"/>
                  </a:cubicBezTo>
                  <a:lnTo>
                    <a:pt x="127001" y="323850"/>
                  </a:lnTo>
                  <a:lnTo>
                    <a:pt x="63501" y="0"/>
                  </a:lnTo>
                  <a:lnTo>
                    <a:pt x="63501" y="0"/>
                  </a:lnTo>
                </a:path>
              </a:pathLst>
            </a:custGeom>
            <a:noFill/>
            <a:ln w="38100">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p:nvGrpSpPr>
          <p:grpSpPr>
            <a:xfrm>
              <a:off x="4351490" y="846732"/>
              <a:ext cx="150154" cy="150154"/>
              <a:chOff x="3245105" y="1629536"/>
              <a:chExt cx="184973" cy="184973"/>
            </a:xfrm>
          </p:grpSpPr>
          <p:sp>
            <p:nvSpPr>
              <p:cNvPr id="83" name="Овал 82"/>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84"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20" name="Группа 19"/>
            <p:cNvGrpSpPr/>
            <p:nvPr/>
          </p:nvGrpSpPr>
          <p:grpSpPr>
            <a:xfrm>
              <a:off x="4246636" y="2038583"/>
              <a:ext cx="150154" cy="150154"/>
              <a:chOff x="3245105" y="1629536"/>
              <a:chExt cx="184973" cy="184973"/>
            </a:xfrm>
          </p:grpSpPr>
          <p:sp>
            <p:nvSpPr>
              <p:cNvPr id="81" name="Овал 80"/>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82"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21" name="Группа 20"/>
            <p:cNvGrpSpPr/>
            <p:nvPr/>
          </p:nvGrpSpPr>
          <p:grpSpPr>
            <a:xfrm>
              <a:off x="4501644" y="2692381"/>
              <a:ext cx="150154" cy="150154"/>
              <a:chOff x="3245105" y="1629536"/>
              <a:chExt cx="184973" cy="184973"/>
            </a:xfrm>
          </p:grpSpPr>
          <p:sp>
            <p:nvSpPr>
              <p:cNvPr id="79" name="Овал 78"/>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80"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22" name="Группа 21"/>
            <p:cNvGrpSpPr/>
            <p:nvPr/>
          </p:nvGrpSpPr>
          <p:grpSpPr>
            <a:xfrm>
              <a:off x="4851754" y="3618484"/>
              <a:ext cx="150154" cy="150154"/>
              <a:chOff x="3245105" y="1629536"/>
              <a:chExt cx="184973" cy="184973"/>
            </a:xfrm>
          </p:grpSpPr>
          <p:sp>
            <p:nvSpPr>
              <p:cNvPr id="77" name="Овал 76"/>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78"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23" name="Группа 22"/>
            <p:cNvGrpSpPr/>
            <p:nvPr/>
          </p:nvGrpSpPr>
          <p:grpSpPr>
            <a:xfrm>
              <a:off x="3226836" y="1725355"/>
              <a:ext cx="150154" cy="150154"/>
              <a:chOff x="3245105" y="1629536"/>
              <a:chExt cx="184973" cy="184973"/>
            </a:xfrm>
          </p:grpSpPr>
          <p:sp>
            <p:nvSpPr>
              <p:cNvPr id="75" name="Овал 74"/>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76"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solidFill>
                <a:srgbClr val="7030A0"/>
              </a:solidFill>
              <a:extLst/>
            </p:spPr>
          </p:pic>
        </p:grpSp>
        <p:grpSp>
          <p:nvGrpSpPr>
            <p:cNvPr id="24" name="Группа 23"/>
            <p:cNvGrpSpPr/>
            <p:nvPr/>
          </p:nvGrpSpPr>
          <p:grpSpPr>
            <a:xfrm>
              <a:off x="3316385" y="2235256"/>
              <a:ext cx="150154" cy="150154"/>
              <a:chOff x="3245105" y="1629536"/>
              <a:chExt cx="184973" cy="184973"/>
            </a:xfrm>
          </p:grpSpPr>
          <p:sp>
            <p:nvSpPr>
              <p:cNvPr id="73" name="Овал 72"/>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74"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25" name="Группа 24"/>
            <p:cNvGrpSpPr/>
            <p:nvPr/>
          </p:nvGrpSpPr>
          <p:grpSpPr>
            <a:xfrm>
              <a:off x="3255779" y="3280080"/>
              <a:ext cx="150154" cy="150154"/>
              <a:chOff x="3245105" y="1629536"/>
              <a:chExt cx="184973" cy="184973"/>
            </a:xfrm>
          </p:grpSpPr>
          <p:sp>
            <p:nvSpPr>
              <p:cNvPr id="71" name="Овал 70"/>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72"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26" name="Группа 25"/>
            <p:cNvGrpSpPr/>
            <p:nvPr/>
          </p:nvGrpSpPr>
          <p:grpSpPr>
            <a:xfrm>
              <a:off x="3195174" y="3747372"/>
              <a:ext cx="150154" cy="150154"/>
              <a:chOff x="3245105" y="1629536"/>
              <a:chExt cx="184973" cy="184973"/>
            </a:xfrm>
          </p:grpSpPr>
          <p:sp>
            <p:nvSpPr>
              <p:cNvPr id="69" name="Овал 68"/>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70"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pic>
          <p:nvPicPr>
            <p:cNvPr id="64"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725" y="2463352"/>
              <a:ext cx="121211" cy="81843"/>
            </a:xfrm>
            <a:prstGeom prst="rect">
              <a:avLst/>
            </a:prstGeom>
            <a:noFill/>
            <a:extLst/>
          </p:spPr>
        </p:pic>
        <p:grpSp>
          <p:nvGrpSpPr>
            <p:cNvPr id="31" name="Группа 30"/>
            <p:cNvGrpSpPr/>
            <p:nvPr/>
          </p:nvGrpSpPr>
          <p:grpSpPr>
            <a:xfrm>
              <a:off x="3960961" y="4166294"/>
              <a:ext cx="150154" cy="150154"/>
              <a:chOff x="3245105" y="1629536"/>
              <a:chExt cx="184973" cy="184973"/>
            </a:xfrm>
          </p:grpSpPr>
          <p:sp>
            <p:nvSpPr>
              <p:cNvPr id="59" name="Овал 58"/>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60"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sp>
          <p:nvSpPr>
            <p:cNvPr id="33" name="Полилиния 32"/>
            <p:cNvSpPr/>
            <p:nvPr/>
          </p:nvSpPr>
          <p:spPr>
            <a:xfrm>
              <a:off x="2990381" y="780474"/>
              <a:ext cx="1213407" cy="1488877"/>
            </a:xfrm>
            <a:custGeom>
              <a:avLst/>
              <a:gdLst>
                <a:gd name="connsiteX0" fmla="*/ 1097280 w 1097280"/>
                <a:gd name="connsiteY0" fmla="*/ 1272540 h 1470660"/>
                <a:gd name="connsiteX1" fmla="*/ 792480 w 1097280"/>
                <a:gd name="connsiteY1" fmla="*/ 525780 h 1470660"/>
                <a:gd name="connsiteX2" fmla="*/ 411480 w 1097280"/>
                <a:gd name="connsiteY2" fmla="*/ 0 h 1470660"/>
                <a:gd name="connsiteX3" fmla="*/ 0 w 1097280"/>
                <a:gd name="connsiteY3" fmla="*/ 228600 h 1470660"/>
                <a:gd name="connsiteX4" fmla="*/ 213360 w 1097280"/>
                <a:gd name="connsiteY4" fmla="*/ 350520 h 1470660"/>
                <a:gd name="connsiteX5" fmla="*/ 411480 w 1097280"/>
                <a:gd name="connsiteY5" fmla="*/ 601980 h 1470660"/>
                <a:gd name="connsiteX6" fmla="*/ 601980 w 1097280"/>
                <a:gd name="connsiteY6" fmla="*/ 1447800 h 1470660"/>
                <a:gd name="connsiteX7" fmla="*/ 601980 w 1097280"/>
                <a:gd name="connsiteY7" fmla="*/ 1447800 h 1470660"/>
                <a:gd name="connsiteX8" fmla="*/ 594360 w 1097280"/>
                <a:gd name="connsiteY8" fmla="*/ 1470660 h 1470660"/>
                <a:gd name="connsiteX0" fmla="*/ 1097280 w 1097280"/>
                <a:gd name="connsiteY0" fmla="*/ 1272540 h 1470660"/>
                <a:gd name="connsiteX1" fmla="*/ 792480 w 1097280"/>
                <a:gd name="connsiteY1" fmla="*/ 525780 h 1470660"/>
                <a:gd name="connsiteX2" fmla="*/ 411480 w 1097280"/>
                <a:gd name="connsiteY2" fmla="*/ 0 h 1470660"/>
                <a:gd name="connsiteX3" fmla="*/ 0 w 1097280"/>
                <a:gd name="connsiteY3" fmla="*/ 228600 h 1470660"/>
                <a:gd name="connsiteX4" fmla="*/ 213360 w 1097280"/>
                <a:gd name="connsiteY4" fmla="*/ 350520 h 1470660"/>
                <a:gd name="connsiteX5" fmla="*/ 411480 w 1097280"/>
                <a:gd name="connsiteY5" fmla="*/ 601980 h 1470660"/>
                <a:gd name="connsiteX6" fmla="*/ 601980 w 1097280"/>
                <a:gd name="connsiteY6" fmla="*/ 1447800 h 1470660"/>
                <a:gd name="connsiteX7" fmla="*/ 601980 w 1097280"/>
                <a:gd name="connsiteY7" fmla="*/ 1447800 h 1470660"/>
                <a:gd name="connsiteX8" fmla="*/ 594360 w 1097280"/>
                <a:gd name="connsiteY8" fmla="*/ 1470660 h 1470660"/>
                <a:gd name="connsiteX0" fmla="*/ 1097280 w 1097280"/>
                <a:gd name="connsiteY0" fmla="*/ 1301457 h 1499577"/>
                <a:gd name="connsiteX1" fmla="*/ 792480 w 1097280"/>
                <a:gd name="connsiteY1" fmla="*/ 554697 h 1499577"/>
                <a:gd name="connsiteX2" fmla="*/ 411480 w 1097280"/>
                <a:gd name="connsiteY2" fmla="*/ 28917 h 1499577"/>
                <a:gd name="connsiteX3" fmla="*/ 0 w 1097280"/>
                <a:gd name="connsiteY3" fmla="*/ 257517 h 1499577"/>
                <a:gd name="connsiteX4" fmla="*/ 213360 w 1097280"/>
                <a:gd name="connsiteY4" fmla="*/ 379437 h 1499577"/>
                <a:gd name="connsiteX5" fmla="*/ 411480 w 1097280"/>
                <a:gd name="connsiteY5" fmla="*/ 630897 h 1499577"/>
                <a:gd name="connsiteX6" fmla="*/ 601980 w 1097280"/>
                <a:gd name="connsiteY6" fmla="*/ 1476717 h 1499577"/>
                <a:gd name="connsiteX7" fmla="*/ 601980 w 1097280"/>
                <a:gd name="connsiteY7" fmla="*/ 1476717 h 1499577"/>
                <a:gd name="connsiteX8" fmla="*/ 594360 w 1097280"/>
                <a:gd name="connsiteY8" fmla="*/ 1499577 h 1499577"/>
                <a:gd name="connsiteX0" fmla="*/ 1129972 w 1129972"/>
                <a:gd name="connsiteY0" fmla="*/ 1300590 h 1498710"/>
                <a:gd name="connsiteX1" fmla="*/ 825172 w 1129972"/>
                <a:gd name="connsiteY1" fmla="*/ 553830 h 1498710"/>
                <a:gd name="connsiteX2" fmla="*/ 444172 w 1129972"/>
                <a:gd name="connsiteY2" fmla="*/ 28050 h 1498710"/>
                <a:gd name="connsiteX3" fmla="*/ 32692 w 1129972"/>
                <a:gd name="connsiteY3" fmla="*/ 256650 h 1498710"/>
                <a:gd name="connsiteX4" fmla="*/ 246052 w 1129972"/>
                <a:gd name="connsiteY4" fmla="*/ 378570 h 1498710"/>
                <a:gd name="connsiteX5" fmla="*/ 444172 w 1129972"/>
                <a:gd name="connsiteY5" fmla="*/ 630030 h 1498710"/>
                <a:gd name="connsiteX6" fmla="*/ 634672 w 1129972"/>
                <a:gd name="connsiteY6" fmla="*/ 1475850 h 1498710"/>
                <a:gd name="connsiteX7" fmla="*/ 634672 w 1129972"/>
                <a:gd name="connsiteY7" fmla="*/ 1475850 h 1498710"/>
                <a:gd name="connsiteX8" fmla="*/ 627052 w 1129972"/>
                <a:gd name="connsiteY8" fmla="*/ 1498710 h 1498710"/>
                <a:gd name="connsiteX0" fmla="*/ 1139181 w 1139181"/>
                <a:gd name="connsiteY0" fmla="*/ 1288526 h 1486646"/>
                <a:gd name="connsiteX1" fmla="*/ 834381 w 1139181"/>
                <a:gd name="connsiteY1" fmla="*/ 541766 h 1486646"/>
                <a:gd name="connsiteX2" fmla="*/ 453381 w 1139181"/>
                <a:gd name="connsiteY2" fmla="*/ 15986 h 1486646"/>
                <a:gd name="connsiteX3" fmla="*/ 39044 w 1139181"/>
                <a:gd name="connsiteY3" fmla="*/ 145526 h 1486646"/>
                <a:gd name="connsiteX4" fmla="*/ 41901 w 1139181"/>
                <a:gd name="connsiteY4" fmla="*/ 244586 h 1486646"/>
                <a:gd name="connsiteX5" fmla="*/ 255261 w 1139181"/>
                <a:gd name="connsiteY5" fmla="*/ 366506 h 1486646"/>
                <a:gd name="connsiteX6" fmla="*/ 453381 w 1139181"/>
                <a:gd name="connsiteY6" fmla="*/ 617966 h 1486646"/>
                <a:gd name="connsiteX7" fmla="*/ 643881 w 1139181"/>
                <a:gd name="connsiteY7" fmla="*/ 1463786 h 1486646"/>
                <a:gd name="connsiteX8" fmla="*/ 643881 w 1139181"/>
                <a:gd name="connsiteY8" fmla="*/ 1463786 h 1486646"/>
                <a:gd name="connsiteX9" fmla="*/ 636261 w 1139181"/>
                <a:gd name="connsiteY9" fmla="*/ 1486646 h 1486646"/>
                <a:gd name="connsiteX0" fmla="*/ 1131683 w 1131683"/>
                <a:gd name="connsiteY0" fmla="*/ 1321279 h 1519399"/>
                <a:gd name="connsiteX1" fmla="*/ 826883 w 1131683"/>
                <a:gd name="connsiteY1" fmla="*/ 574519 h 1519399"/>
                <a:gd name="connsiteX2" fmla="*/ 445883 w 1131683"/>
                <a:gd name="connsiteY2" fmla="*/ 48739 h 1519399"/>
                <a:gd name="connsiteX3" fmla="*/ 338728 w 1131683"/>
                <a:gd name="connsiteY3" fmla="*/ 37785 h 1519399"/>
                <a:gd name="connsiteX4" fmla="*/ 31546 w 1131683"/>
                <a:gd name="connsiteY4" fmla="*/ 178279 h 1519399"/>
                <a:gd name="connsiteX5" fmla="*/ 34403 w 1131683"/>
                <a:gd name="connsiteY5" fmla="*/ 277339 h 1519399"/>
                <a:gd name="connsiteX6" fmla="*/ 247763 w 1131683"/>
                <a:gd name="connsiteY6" fmla="*/ 399259 h 1519399"/>
                <a:gd name="connsiteX7" fmla="*/ 445883 w 1131683"/>
                <a:gd name="connsiteY7" fmla="*/ 650719 h 1519399"/>
                <a:gd name="connsiteX8" fmla="*/ 636383 w 1131683"/>
                <a:gd name="connsiteY8" fmla="*/ 1496539 h 1519399"/>
                <a:gd name="connsiteX9" fmla="*/ 636383 w 1131683"/>
                <a:gd name="connsiteY9" fmla="*/ 1496539 h 1519399"/>
                <a:gd name="connsiteX10" fmla="*/ 628763 w 1131683"/>
                <a:gd name="connsiteY10" fmla="*/ 1519399 h 1519399"/>
                <a:gd name="connsiteX0" fmla="*/ 1131683 w 1131683"/>
                <a:gd name="connsiteY0" fmla="*/ 1318319 h 1516439"/>
                <a:gd name="connsiteX1" fmla="*/ 826883 w 1131683"/>
                <a:gd name="connsiteY1" fmla="*/ 571559 h 1516439"/>
                <a:gd name="connsiteX2" fmla="*/ 476839 w 1131683"/>
                <a:gd name="connsiteY2" fmla="*/ 50541 h 1516439"/>
                <a:gd name="connsiteX3" fmla="*/ 338728 w 1131683"/>
                <a:gd name="connsiteY3" fmla="*/ 34825 h 1516439"/>
                <a:gd name="connsiteX4" fmla="*/ 31546 w 1131683"/>
                <a:gd name="connsiteY4" fmla="*/ 175319 h 1516439"/>
                <a:gd name="connsiteX5" fmla="*/ 34403 w 1131683"/>
                <a:gd name="connsiteY5" fmla="*/ 274379 h 1516439"/>
                <a:gd name="connsiteX6" fmla="*/ 247763 w 1131683"/>
                <a:gd name="connsiteY6" fmla="*/ 396299 h 1516439"/>
                <a:gd name="connsiteX7" fmla="*/ 445883 w 1131683"/>
                <a:gd name="connsiteY7" fmla="*/ 647759 h 1516439"/>
                <a:gd name="connsiteX8" fmla="*/ 636383 w 1131683"/>
                <a:gd name="connsiteY8" fmla="*/ 1493579 h 1516439"/>
                <a:gd name="connsiteX9" fmla="*/ 636383 w 1131683"/>
                <a:gd name="connsiteY9" fmla="*/ 1493579 h 1516439"/>
                <a:gd name="connsiteX10" fmla="*/ 628763 w 1131683"/>
                <a:gd name="connsiteY10" fmla="*/ 1516439 h 1516439"/>
                <a:gd name="connsiteX0" fmla="*/ 1131683 w 1131683"/>
                <a:gd name="connsiteY0" fmla="*/ 1362753 h 1560873"/>
                <a:gd name="connsiteX1" fmla="*/ 826883 w 1131683"/>
                <a:gd name="connsiteY1" fmla="*/ 615993 h 1560873"/>
                <a:gd name="connsiteX2" fmla="*/ 476839 w 1131683"/>
                <a:gd name="connsiteY2" fmla="*/ 94975 h 1560873"/>
                <a:gd name="connsiteX3" fmla="*/ 338728 w 1131683"/>
                <a:gd name="connsiteY3" fmla="*/ 79259 h 1560873"/>
                <a:gd name="connsiteX4" fmla="*/ 31546 w 1131683"/>
                <a:gd name="connsiteY4" fmla="*/ 219753 h 1560873"/>
                <a:gd name="connsiteX5" fmla="*/ 34403 w 1131683"/>
                <a:gd name="connsiteY5" fmla="*/ 318813 h 1560873"/>
                <a:gd name="connsiteX6" fmla="*/ 247763 w 1131683"/>
                <a:gd name="connsiteY6" fmla="*/ 440733 h 1560873"/>
                <a:gd name="connsiteX7" fmla="*/ 445883 w 1131683"/>
                <a:gd name="connsiteY7" fmla="*/ 692193 h 1560873"/>
                <a:gd name="connsiteX8" fmla="*/ 636383 w 1131683"/>
                <a:gd name="connsiteY8" fmla="*/ 1538013 h 1560873"/>
                <a:gd name="connsiteX9" fmla="*/ 636383 w 1131683"/>
                <a:gd name="connsiteY9" fmla="*/ 1538013 h 1560873"/>
                <a:gd name="connsiteX10" fmla="*/ 628763 w 1131683"/>
                <a:gd name="connsiteY10" fmla="*/ 1560873 h 1560873"/>
                <a:gd name="connsiteX0" fmla="*/ 1131683 w 1131683"/>
                <a:gd name="connsiteY0" fmla="*/ 1360559 h 1558679"/>
                <a:gd name="connsiteX1" fmla="*/ 826883 w 1131683"/>
                <a:gd name="connsiteY1" fmla="*/ 613799 h 1558679"/>
                <a:gd name="connsiteX2" fmla="*/ 476839 w 1131683"/>
                <a:gd name="connsiteY2" fmla="*/ 92781 h 1558679"/>
                <a:gd name="connsiteX3" fmla="*/ 281578 w 1131683"/>
                <a:gd name="connsiteY3" fmla="*/ 84209 h 1558679"/>
                <a:gd name="connsiteX4" fmla="*/ 31546 w 1131683"/>
                <a:gd name="connsiteY4" fmla="*/ 217559 h 1558679"/>
                <a:gd name="connsiteX5" fmla="*/ 34403 w 1131683"/>
                <a:gd name="connsiteY5" fmla="*/ 316619 h 1558679"/>
                <a:gd name="connsiteX6" fmla="*/ 247763 w 1131683"/>
                <a:gd name="connsiteY6" fmla="*/ 438539 h 1558679"/>
                <a:gd name="connsiteX7" fmla="*/ 445883 w 1131683"/>
                <a:gd name="connsiteY7" fmla="*/ 689999 h 1558679"/>
                <a:gd name="connsiteX8" fmla="*/ 636383 w 1131683"/>
                <a:gd name="connsiteY8" fmla="*/ 1535819 h 1558679"/>
                <a:gd name="connsiteX9" fmla="*/ 636383 w 1131683"/>
                <a:gd name="connsiteY9" fmla="*/ 1535819 h 1558679"/>
                <a:gd name="connsiteX10" fmla="*/ 628763 w 1131683"/>
                <a:gd name="connsiteY10" fmla="*/ 1558679 h 1558679"/>
                <a:gd name="connsiteX0" fmla="*/ 1131683 w 1131683"/>
                <a:gd name="connsiteY0" fmla="*/ 1387217 h 1585337"/>
                <a:gd name="connsiteX1" fmla="*/ 826883 w 1131683"/>
                <a:gd name="connsiteY1" fmla="*/ 640457 h 1585337"/>
                <a:gd name="connsiteX2" fmla="*/ 476839 w 1131683"/>
                <a:gd name="connsiteY2" fmla="*/ 119439 h 1585337"/>
                <a:gd name="connsiteX3" fmla="*/ 281578 w 1131683"/>
                <a:gd name="connsiteY3" fmla="*/ 110867 h 1585337"/>
                <a:gd name="connsiteX4" fmla="*/ 31546 w 1131683"/>
                <a:gd name="connsiteY4" fmla="*/ 244217 h 1585337"/>
                <a:gd name="connsiteX5" fmla="*/ 34403 w 1131683"/>
                <a:gd name="connsiteY5" fmla="*/ 343277 h 1585337"/>
                <a:gd name="connsiteX6" fmla="*/ 247763 w 1131683"/>
                <a:gd name="connsiteY6" fmla="*/ 465197 h 1585337"/>
                <a:gd name="connsiteX7" fmla="*/ 445883 w 1131683"/>
                <a:gd name="connsiteY7" fmla="*/ 716657 h 1585337"/>
                <a:gd name="connsiteX8" fmla="*/ 636383 w 1131683"/>
                <a:gd name="connsiteY8" fmla="*/ 1562477 h 1585337"/>
                <a:gd name="connsiteX9" fmla="*/ 636383 w 1131683"/>
                <a:gd name="connsiteY9" fmla="*/ 1562477 h 1585337"/>
                <a:gd name="connsiteX10" fmla="*/ 628763 w 1131683"/>
                <a:gd name="connsiteY10" fmla="*/ 1585337 h 1585337"/>
                <a:gd name="connsiteX0" fmla="*/ 1232930 w 1232930"/>
                <a:gd name="connsiteY0" fmla="*/ 1387217 h 1585337"/>
                <a:gd name="connsiteX1" fmla="*/ 928130 w 1232930"/>
                <a:gd name="connsiteY1" fmla="*/ 640457 h 1585337"/>
                <a:gd name="connsiteX2" fmla="*/ 578086 w 1232930"/>
                <a:gd name="connsiteY2" fmla="*/ 119439 h 1585337"/>
                <a:gd name="connsiteX3" fmla="*/ 382825 w 1232930"/>
                <a:gd name="connsiteY3" fmla="*/ 110867 h 1585337"/>
                <a:gd name="connsiteX4" fmla="*/ 132793 w 1232930"/>
                <a:gd name="connsiteY4" fmla="*/ 244217 h 1585337"/>
                <a:gd name="connsiteX5" fmla="*/ 7063 w 1232930"/>
                <a:gd name="connsiteY5" fmla="*/ 331371 h 1585337"/>
                <a:gd name="connsiteX6" fmla="*/ 349010 w 1232930"/>
                <a:gd name="connsiteY6" fmla="*/ 465197 h 1585337"/>
                <a:gd name="connsiteX7" fmla="*/ 547130 w 1232930"/>
                <a:gd name="connsiteY7" fmla="*/ 716657 h 1585337"/>
                <a:gd name="connsiteX8" fmla="*/ 737630 w 1232930"/>
                <a:gd name="connsiteY8" fmla="*/ 1562477 h 1585337"/>
                <a:gd name="connsiteX9" fmla="*/ 737630 w 1232930"/>
                <a:gd name="connsiteY9" fmla="*/ 1562477 h 1585337"/>
                <a:gd name="connsiteX10" fmla="*/ 730010 w 1232930"/>
                <a:gd name="connsiteY10"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123349 w 1225867"/>
                <a:gd name="connsiteY6" fmla="*/ 348993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46429 w 1246429"/>
                <a:gd name="connsiteY0" fmla="*/ 1387217 h 1585337"/>
                <a:gd name="connsiteX1" fmla="*/ 941629 w 1246429"/>
                <a:gd name="connsiteY1" fmla="*/ 640457 h 1585337"/>
                <a:gd name="connsiteX2" fmla="*/ 591585 w 1246429"/>
                <a:gd name="connsiteY2" fmla="*/ 119439 h 1585337"/>
                <a:gd name="connsiteX3" fmla="*/ 396324 w 1246429"/>
                <a:gd name="connsiteY3" fmla="*/ 110867 h 1585337"/>
                <a:gd name="connsiteX4" fmla="*/ 146292 w 1246429"/>
                <a:gd name="connsiteY4" fmla="*/ 244217 h 1585337"/>
                <a:gd name="connsiteX5" fmla="*/ 20562 w 1246429"/>
                <a:gd name="connsiteY5" fmla="*/ 331371 h 1585337"/>
                <a:gd name="connsiteX6" fmla="*/ 143911 w 1246429"/>
                <a:gd name="connsiteY6" fmla="*/ 348993 h 1585337"/>
                <a:gd name="connsiteX7" fmla="*/ 362509 w 1246429"/>
                <a:gd name="connsiteY7" fmla="*/ 465197 h 1585337"/>
                <a:gd name="connsiteX8" fmla="*/ 560629 w 1246429"/>
                <a:gd name="connsiteY8" fmla="*/ 716657 h 1585337"/>
                <a:gd name="connsiteX9" fmla="*/ 751129 w 1246429"/>
                <a:gd name="connsiteY9" fmla="*/ 1562477 h 1585337"/>
                <a:gd name="connsiteX10" fmla="*/ 751129 w 1246429"/>
                <a:gd name="connsiteY10" fmla="*/ 1562477 h 1585337"/>
                <a:gd name="connsiteX11" fmla="*/ 743509 w 1246429"/>
                <a:gd name="connsiteY11" fmla="*/ 1585337 h 1585337"/>
                <a:gd name="connsiteX0" fmla="*/ 1255023 w 1255023"/>
                <a:gd name="connsiteY0" fmla="*/ 1387217 h 1585337"/>
                <a:gd name="connsiteX1" fmla="*/ 950223 w 1255023"/>
                <a:gd name="connsiteY1" fmla="*/ 640457 h 1585337"/>
                <a:gd name="connsiteX2" fmla="*/ 600179 w 1255023"/>
                <a:gd name="connsiteY2" fmla="*/ 119439 h 1585337"/>
                <a:gd name="connsiteX3" fmla="*/ 404918 w 1255023"/>
                <a:gd name="connsiteY3" fmla="*/ 110867 h 1585337"/>
                <a:gd name="connsiteX4" fmla="*/ 154886 w 1255023"/>
                <a:gd name="connsiteY4" fmla="*/ 244217 h 1585337"/>
                <a:gd name="connsiteX5" fmla="*/ 29156 w 1255023"/>
                <a:gd name="connsiteY5" fmla="*/ 331371 h 1585337"/>
                <a:gd name="connsiteX6" fmla="*/ 152505 w 1255023"/>
                <a:gd name="connsiteY6" fmla="*/ 348993 h 1585337"/>
                <a:gd name="connsiteX7" fmla="*/ 371103 w 1255023"/>
                <a:gd name="connsiteY7" fmla="*/ 465197 h 1585337"/>
                <a:gd name="connsiteX8" fmla="*/ 569223 w 1255023"/>
                <a:gd name="connsiteY8" fmla="*/ 716657 h 1585337"/>
                <a:gd name="connsiteX9" fmla="*/ 759723 w 1255023"/>
                <a:gd name="connsiteY9" fmla="*/ 1562477 h 1585337"/>
                <a:gd name="connsiteX10" fmla="*/ 759723 w 1255023"/>
                <a:gd name="connsiteY10" fmla="*/ 1562477 h 1585337"/>
                <a:gd name="connsiteX11" fmla="*/ 752103 w 1255023"/>
                <a:gd name="connsiteY11" fmla="*/ 1585337 h 1585337"/>
                <a:gd name="connsiteX0" fmla="*/ 1258164 w 1258164"/>
                <a:gd name="connsiteY0" fmla="*/ 1387217 h 1585337"/>
                <a:gd name="connsiteX1" fmla="*/ 953364 w 1258164"/>
                <a:gd name="connsiteY1" fmla="*/ 640457 h 1585337"/>
                <a:gd name="connsiteX2" fmla="*/ 603320 w 1258164"/>
                <a:gd name="connsiteY2" fmla="*/ 119439 h 1585337"/>
                <a:gd name="connsiteX3" fmla="*/ 408059 w 1258164"/>
                <a:gd name="connsiteY3" fmla="*/ 110867 h 1585337"/>
                <a:gd name="connsiteX4" fmla="*/ 158027 w 1258164"/>
                <a:gd name="connsiteY4" fmla="*/ 244217 h 1585337"/>
                <a:gd name="connsiteX5" fmla="*/ 32297 w 1258164"/>
                <a:gd name="connsiteY5" fmla="*/ 331371 h 1585337"/>
                <a:gd name="connsiteX6" fmla="*/ 155646 w 1258164"/>
                <a:gd name="connsiteY6" fmla="*/ 348993 h 1585337"/>
                <a:gd name="connsiteX7" fmla="*/ 374244 w 1258164"/>
                <a:gd name="connsiteY7" fmla="*/ 465197 h 1585337"/>
                <a:gd name="connsiteX8" fmla="*/ 572364 w 1258164"/>
                <a:gd name="connsiteY8" fmla="*/ 716657 h 1585337"/>
                <a:gd name="connsiteX9" fmla="*/ 762864 w 1258164"/>
                <a:gd name="connsiteY9" fmla="*/ 1562477 h 1585337"/>
                <a:gd name="connsiteX10" fmla="*/ 762864 w 1258164"/>
                <a:gd name="connsiteY10" fmla="*/ 1562477 h 1585337"/>
                <a:gd name="connsiteX11" fmla="*/ 755244 w 1258164"/>
                <a:gd name="connsiteY11" fmla="*/ 1585337 h 1585337"/>
                <a:gd name="connsiteX0" fmla="*/ 1258164 w 1258164"/>
                <a:gd name="connsiteY0" fmla="*/ 1387217 h 1585337"/>
                <a:gd name="connsiteX1" fmla="*/ 953364 w 1258164"/>
                <a:gd name="connsiteY1" fmla="*/ 640457 h 1585337"/>
                <a:gd name="connsiteX2" fmla="*/ 603320 w 1258164"/>
                <a:gd name="connsiteY2" fmla="*/ 119439 h 1585337"/>
                <a:gd name="connsiteX3" fmla="*/ 408059 w 1258164"/>
                <a:gd name="connsiteY3" fmla="*/ 110867 h 1585337"/>
                <a:gd name="connsiteX4" fmla="*/ 158027 w 1258164"/>
                <a:gd name="connsiteY4" fmla="*/ 244217 h 1585337"/>
                <a:gd name="connsiteX5" fmla="*/ 32297 w 1258164"/>
                <a:gd name="connsiteY5" fmla="*/ 331371 h 1585337"/>
                <a:gd name="connsiteX6" fmla="*/ 155646 w 1258164"/>
                <a:gd name="connsiteY6" fmla="*/ 348993 h 1585337"/>
                <a:gd name="connsiteX7" fmla="*/ 374244 w 1258164"/>
                <a:gd name="connsiteY7" fmla="*/ 465197 h 1585337"/>
                <a:gd name="connsiteX8" fmla="*/ 572364 w 1258164"/>
                <a:gd name="connsiteY8" fmla="*/ 716657 h 1585337"/>
                <a:gd name="connsiteX9" fmla="*/ 762864 w 1258164"/>
                <a:gd name="connsiteY9" fmla="*/ 1562477 h 1585337"/>
                <a:gd name="connsiteX10" fmla="*/ 762864 w 1258164"/>
                <a:gd name="connsiteY10" fmla="*/ 1562477 h 1585337"/>
                <a:gd name="connsiteX11" fmla="*/ 755244 w 1258164"/>
                <a:gd name="connsiteY11" fmla="*/ 1585337 h 1585337"/>
                <a:gd name="connsiteX0" fmla="*/ 1260513 w 1260513"/>
                <a:gd name="connsiteY0" fmla="*/ 1387217 h 1585337"/>
                <a:gd name="connsiteX1" fmla="*/ 955713 w 1260513"/>
                <a:gd name="connsiteY1" fmla="*/ 640457 h 1585337"/>
                <a:gd name="connsiteX2" fmla="*/ 605669 w 1260513"/>
                <a:gd name="connsiteY2" fmla="*/ 119439 h 1585337"/>
                <a:gd name="connsiteX3" fmla="*/ 410408 w 1260513"/>
                <a:gd name="connsiteY3" fmla="*/ 110867 h 1585337"/>
                <a:gd name="connsiteX4" fmla="*/ 160376 w 1260513"/>
                <a:gd name="connsiteY4" fmla="*/ 244217 h 1585337"/>
                <a:gd name="connsiteX5" fmla="*/ 34646 w 1260513"/>
                <a:gd name="connsiteY5" fmla="*/ 331371 h 1585337"/>
                <a:gd name="connsiteX6" fmla="*/ 157995 w 1260513"/>
                <a:gd name="connsiteY6" fmla="*/ 348993 h 1585337"/>
                <a:gd name="connsiteX7" fmla="*/ 376593 w 1260513"/>
                <a:gd name="connsiteY7" fmla="*/ 465197 h 1585337"/>
                <a:gd name="connsiteX8" fmla="*/ 574713 w 1260513"/>
                <a:gd name="connsiteY8" fmla="*/ 716657 h 1585337"/>
                <a:gd name="connsiteX9" fmla="*/ 765213 w 1260513"/>
                <a:gd name="connsiteY9" fmla="*/ 1562477 h 1585337"/>
                <a:gd name="connsiteX10" fmla="*/ 765213 w 1260513"/>
                <a:gd name="connsiteY10" fmla="*/ 1562477 h 1585337"/>
                <a:gd name="connsiteX11" fmla="*/ 757593 w 1260513"/>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84376 w 1268296"/>
                <a:gd name="connsiteY7" fmla="*/ 46519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8182 w 1268296"/>
                <a:gd name="connsiteY7" fmla="*/ 434240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8182 w 1268296"/>
                <a:gd name="connsiteY7" fmla="*/ 434240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0115 w 1268296"/>
                <a:gd name="connsiteY8" fmla="*/ 7547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78193"/>
                <a:gd name="connsiteX1" fmla="*/ 963496 w 1268296"/>
                <a:gd name="connsiteY1" fmla="*/ 640457 h 1578193"/>
                <a:gd name="connsiteX2" fmla="*/ 613452 w 1268296"/>
                <a:gd name="connsiteY2" fmla="*/ 119439 h 1578193"/>
                <a:gd name="connsiteX3" fmla="*/ 418191 w 1268296"/>
                <a:gd name="connsiteY3" fmla="*/ 110867 h 1578193"/>
                <a:gd name="connsiteX4" fmla="*/ 168159 w 1268296"/>
                <a:gd name="connsiteY4" fmla="*/ 244217 h 1578193"/>
                <a:gd name="connsiteX5" fmla="*/ 42429 w 1268296"/>
                <a:gd name="connsiteY5" fmla="*/ 331371 h 1578193"/>
                <a:gd name="connsiteX6" fmla="*/ 165778 w 1268296"/>
                <a:gd name="connsiteY6" fmla="*/ 348993 h 1578193"/>
                <a:gd name="connsiteX7" fmla="*/ 355801 w 1268296"/>
                <a:gd name="connsiteY7" fmla="*/ 448527 h 1578193"/>
                <a:gd name="connsiteX8" fmla="*/ 580115 w 1268296"/>
                <a:gd name="connsiteY8" fmla="*/ 754757 h 1578193"/>
                <a:gd name="connsiteX9" fmla="*/ 772996 w 1268296"/>
                <a:gd name="connsiteY9" fmla="*/ 1562477 h 1578193"/>
                <a:gd name="connsiteX10" fmla="*/ 772996 w 1268296"/>
                <a:gd name="connsiteY10" fmla="*/ 1562477 h 1578193"/>
                <a:gd name="connsiteX11" fmla="*/ 501058 w 1268296"/>
                <a:gd name="connsiteY11" fmla="*/ 1578193 h 1578193"/>
                <a:gd name="connsiteX0" fmla="*/ 1268296 w 1268296"/>
                <a:gd name="connsiteY0" fmla="*/ 1387217 h 1562477"/>
                <a:gd name="connsiteX1" fmla="*/ 963496 w 1268296"/>
                <a:gd name="connsiteY1" fmla="*/ 640457 h 1562477"/>
                <a:gd name="connsiteX2" fmla="*/ 613452 w 1268296"/>
                <a:gd name="connsiteY2" fmla="*/ 119439 h 1562477"/>
                <a:gd name="connsiteX3" fmla="*/ 418191 w 1268296"/>
                <a:gd name="connsiteY3" fmla="*/ 110867 h 1562477"/>
                <a:gd name="connsiteX4" fmla="*/ 168159 w 1268296"/>
                <a:gd name="connsiteY4" fmla="*/ 244217 h 1562477"/>
                <a:gd name="connsiteX5" fmla="*/ 42429 w 1268296"/>
                <a:gd name="connsiteY5" fmla="*/ 331371 h 1562477"/>
                <a:gd name="connsiteX6" fmla="*/ 165778 w 1268296"/>
                <a:gd name="connsiteY6" fmla="*/ 348993 h 1562477"/>
                <a:gd name="connsiteX7" fmla="*/ 355801 w 1268296"/>
                <a:gd name="connsiteY7" fmla="*/ 448527 h 1562477"/>
                <a:gd name="connsiteX8" fmla="*/ 580115 w 1268296"/>
                <a:gd name="connsiteY8" fmla="*/ 754757 h 1562477"/>
                <a:gd name="connsiteX9" fmla="*/ 772996 w 1268296"/>
                <a:gd name="connsiteY9" fmla="*/ 1562477 h 1562477"/>
                <a:gd name="connsiteX10" fmla="*/ 772996 w 1268296"/>
                <a:gd name="connsiteY10" fmla="*/ 1562477 h 1562477"/>
                <a:gd name="connsiteX11" fmla="*/ 281983 w 1268296"/>
                <a:gd name="connsiteY11" fmla="*/ 1513900 h 1562477"/>
                <a:gd name="connsiteX0" fmla="*/ 1268296 w 1268296"/>
                <a:gd name="connsiteY0" fmla="*/ 1387217 h 1602203"/>
                <a:gd name="connsiteX1" fmla="*/ 963496 w 1268296"/>
                <a:gd name="connsiteY1" fmla="*/ 640457 h 1602203"/>
                <a:gd name="connsiteX2" fmla="*/ 613452 w 1268296"/>
                <a:gd name="connsiteY2" fmla="*/ 119439 h 1602203"/>
                <a:gd name="connsiteX3" fmla="*/ 418191 w 1268296"/>
                <a:gd name="connsiteY3" fmla="*/ 110867 h 1602203"/>
                <a:gd name="connsiteX4" fmla="*/ 168159 w 1268296"/>
                <a:gd name="connsiteY4" fmla="*/ 244217 h 1602203"/>
                <a:gd name="connsiteX5" fmla="*/ 42429 w 1268296"/>
                <a:gd name="connsiteY5" fmla="*/ 331371 h 1602203"/>
                <a:gd name="connsiteX6" fmla="*/ 165778 w 1268296"/>
                <a:gd name="connsiteY6" fmla="*/ 348993 h 1602203"/>
                <a:gd name="connsiteX7" fmla="*/ 355801 w 1268296"/>
                <a:gd name="connsiteY7" fmla="*/ 448527 h 1602203"/>
                <a:gd name="connsiteX8" fmla="*/ 580115 w 1268296"/>
                <a:gd name="connsiteY8" fmla="*/ 754757 h 1602203"/>
                <a:gd name="connsiteX9" fmla="*/ 772996 w 1268296"/>
                <a:gd name="connsiteY9" fmla="*/ 1562477 h 1602203"/>
                <a:gd name="connsiteX10" fmla="*/ 727752 w 1268296"/>
                <a:gd name="connsiteY10" fmla="*/ 1467227 h 1602203"/>
                <a:gd name="connsiteX11" fmla="*/ 281983 w 1268296"/>
                <a:gd name="connsiteY11" fmla="*/ 1513900 h 1602203"/>
                <a:gd name="connsiteX0" fmla="*/ 1268296 w 1268296"/>
                <a:gd name="connsiteY0" fmla="*/ 1387217 h 1533876"/>
                <a:gd name="connsiteX1" fmla="*/ 963496 w 1268296"/>
                <a:gd name="connsiteY1" fmla="*/ 640457 h 1533876"/>
                <a:gd name="connsiteX2" fmla="*/ 613452 w 1268296"/>
                <a:gd name="connsiteY2" fmla="*/ 119439 h 1533876"/>
                <a:gd name="connsiteX3" fmla="*/ 418191 w 1268296"/>
                <a:gd name="connsiteY3" fmla="*/ 110867 h 1533876"/>
                <a:gd name="connsiteX4" fmla="*/ 168159 w 1268296"/>
                <a:gd name="connsiteY4" fmla="*/ 244217 h 1533876"/>
                <a:gd name="connsiteX5" fmla="*/ 42429 w 1268296"/>
                <a:gd name="connsiteY5" fmla="*/ 331371 h 1533876"/>
                <a:gd name="connsiteX6" fmla="*/ 165778 w 1268296"/>
                <a:gd name="connsiteY6" fmla="*/ 348993 h 1533876"/>
                <a:gd name="connsiteX7" fmla="*/ 355801 w 1268296"/>
                <a:gd name="connsiteY7" fmla="*/ 448527 h 1533876"/>
                <a:gd name="connsiteX8" fmla="*/ 580115 w 1268296"/>
                <a:gd name="connsiteY8" fmla="*/ 754757 h 1533876"/>
                <a:gd name="connsiteX9" fmla="*/ 727752 w 1268296"/>
                <a:gd name="connsiteY9" fmla="*/ 1467227 h 1533876"/>
                <a:gd name="connsiteX10" fmla="*/ 281983 w 1268296"/>
                <a:gd name="connsiteY10" fmla="*/ 1513900 h 1533876"/>
                <a:gd name="connsiteX0" fmla="*/ 1268296 w 1268296"/>
                <a:gd name="connsiteY0" fmla="*/ 1387217 h 1537306"/>
                <a:gd name="connsiteX1" fmla="*/ 963496 w 1268296"/>
                <a:gd name="connsiteY1" fmla="*/ 640457 h 1537306"/>
                <a:gd name="connsiteX2" fmla="*/ 613452 w 1268296"/>
                <a:gd name="connsiteY2" fmla="*/ 119439 h 1537306"/>
                <a:gd name="connsiteX3" fmla="*/ 418191 w 1268296"/>
                <a:gd name="connsiteY3" fmla="*/ 110867 h 1537306"/>
                <a:gd name="connsiteX4" fmla="*/ 168159 w 1268296"/>
                <a:gd name="connsiteY4" fmla="*/ 244217 h 1537306"/>
                <a:gd name="connsiteX5" fmla="*/ 42429 w 1268296"/>
                <a:gd name="connsiteY5" fmla="*/ 331371 h 1537306"/>
                <a:gd name="connsiteX6" fmla="*/ 165778 w 1268296"/>
                <a:gd name="connsiteY6" fmla="*/ 348993 h 1537306"/>
                <a:gd name="connsiteX7" fmla="*/ 355801 w 1268296"/>
                <a:gd name="connsiteY7" fmla="*/ 448527 h 1537306"/>
                <a:gd name="connsiteX8" fmla="*/ 580115 w 1268296"/>
                <a:gd name="connsiteY8" fmla="*/ 754757 h 1537306"/>
                <a:gd name="connsiteX9" fmla="*/ 727752 w 1268296"/>
                <a:gd name="connsiteY9" fmla="*/ 1467227 h 1537306"/>
                <a:gd name="connsiteX10" fmla="*/ 281983 w 1268296"/>
                <a:gd name="connsiteY10" fmla="*/ 1513900 h 1537306"/>
                <a:gd name="connsiteX0" fmla="*/ 1268296 w 1268296"/>
                <a:gd name="connsiteY0" fmla="*/ 1387217 h 1513900"/>
                <a:gd name="connsiteX1" fmla="*/ 963496 w 1268296"/>
                <a:gd name="connsiteY1" fmla="*/ 640457 h 1513900"/>
                <a:gd name="connsiteX2" fmla="*/ 613452 w 1268296"/>
                <a:gd name="connsiteY2" fmla="*/ 119439 h 1513900"/>
                <a:gd name="connsiteX3" fmla="*/ 418191 w 1268296"/>
                <a:gd name="connsiteY3" fmla="*/ 110867 h 1513900"/>
                <a:gd name="connsiteX4" fmla="*/ 168159 w 1268296"/>
                <a:gd name="connsiteY4" fmla="*/ 244217 h 1513900"/>
                <a:gd name="connsiteX5" fmla="*/ 42429 w 1268296"/>
                <a:gd name="connsiteY5" fmla="*/ 331371 h 1513900"/>
                <a:gd name="connsiteX6" fmla="*/ 165778 w 1268296"/>
                <a:gd name="connsiteY6" fmla="*/ 348993 h 1513900"/>
                <a:gd name="connsiteX7" fmla="*/ 355801 w 1268296"/>
                <a:gd name="connsiteY7" fmla="*/ 448527 h 1513900"/>
                <a:gd name="connsiteX8" fmla="*/ 580115 w 1268296"/>
                <a:gd name="connsiteY8" fmla="*/ 754757 h 1513900"/>
                <a:gd name="connsiteX9" fmla="*/ 711083 w 1268296"/>
                <a:gd name="connsiteY9" fmla="*/ 1364833 h 1513900"/>
                <a:gd name="connsiteX10" fmla="*/ 281983 w 1268296"/>
                <a:gd name="connsiteY10" fmla="*/ 1513900 h 1513900"/>
                <a:gd name="connsiteX0" fmla="*/ 1268296 w 1268296"/>
                <a:gd name="connsiteY0" fmla="*/ 1387217 h 1513900"/>
                <a:gd name="connsiteX1" fmla="*/ 963496 w 1268296"/>
                <a:gd name="connsiteY1" fmla="*/ 640457 h 1513900"/>
                <a:gd name="connsiteX2" fmla="*/ 613452 w 1268296"/>
                <a:gd name="connsiteY2" fmla="*/ 119439 h 1513900"/>
                <a:gd name="connsiteX3" fmla="*/ 418191 w 1268296"/>
                <a:gd name="connsiteY3" fmla="*/ 110867 h 1513900"/>
                <a:gd name="connsiteX4" fmla="*/ 168159 w 1268296"/>
                <a:gd name="connsiteY4" fmla="*/ 244217 h 1513900"/>
                <a:gd name="connsiteX5" fmla="*/ 42429 w 1268296"/>
                <a:gd name="connsiteY5" fmla="*/ 331371 h 1513900"/>
                <a:gd name="connsiteX6" fmla="*/ 165778 w 1268296"/>
                <a:gd name="connsiteY6" fmla="*/ 348993 h 1513900"/>
                <a:gd name="connsiteX7" fmla="*/ 355801 w 1268296"/>
                <a:gd name="connsiteY7" fmla="*/ 448527 h 1513900"/>
                <a:gd name="connsiteX8" fmla="*/ 580115 w 1268296"/>
                <a:gd name="connsiteY8" fmla="*/ 754757 h 1513900"/>
                <a:gd name="connsiteX9" fmla="*/ 711083 w 1268296"/>
                <a:gd name="connsiteY9" fmla="*/ 1364833 h 1513900"/>
                <a:gd name="connsiteX10" fmla="*/ 508202 w 1268296"/>
                <a:gd name="connsiteY10" fmla="*/ 1513900 h 1513900"/>
                <a:gd name="connsiteX0" fmla="*/ 1268296 w 1268296"/>
                <a:gd name="connsiteY0" fmla="*/ 1387217 h 1513900"/>
                <a:gd name="connsiteX1" fmla="*/ 963496 w 1268296"/>
                <a:gd name="connsiteY1" fmla="*/ 640457 h 1513900"/>
                <a:gd name="connsiteX2" fmla="*/ 613452 w 1268296"/>
                <a:gd name="connsiteY2" fmla="*/ 119439 h 1513900"/>
                <a:gd name="connsiteX3" fmla="*/ 418191 w 1268296"/>
                <a:gd name="connsiteY3" fmla="*/ 110867 h 1513900"/>
                <a:gd name="connsiteX4" fmla="*/ 168159 w 1268296"/>
                <a:gd name="connsiteY4" fmla="*/ 244217 h 1513900"/>
                <a:gd name="connsiteX5" fmla="*/ 42429 w 1268296"/>
                <a:gd name="connsiteY5" fmla="*/ 331371 h 1513900"/>
                <a:gd name="connsiteX6" fmla="*/ 165778 w 1268296"/>
                <a:gd name="connsiteY6" fmla="*/ 348993 h 1513900"/>
                <a:gd name="connsiteX7" fmla="*/ 355801 w 1268296"/>
                <a:gd name="connsiteY7" fmla="*/ 448527 h 1513900"/>
                <a:gd name="connsiteX8" fmla="*/ 580115 w 1268296"/>
                <a:gd name="connsiteY8" fmla="*/ 754757 h 1513900"/>
                <a:gd name="connsiteX9" fmla="*/ 711083 w 1268296"/>
                <a:gd name="connsiteY9" fmla="*/ 1364833 h 1513900"/>
                <a:gd name="connsiteX10" fmla="*/ 508202 w 1268296"/>
                <a:gd name="connsiteY10" fmla="*/ 1513900 h 1513900"/>
                <a:gd name="connsiteX0" fmla="*/ 1256762 w 1256762"/>
                <a:gd name="connsiteY0" fmla="*/ 1387217 h 1513900"/>
                <a:gd name="connsiteX1" fmla="*/ 951962 w 1256762"/>
                <a:gd name="connsiteY1" fmla="*/ 640457 h 1513900"/>
                <a:gd name="connsiteX2" fmla="*/ 601918 w 1256762"/>
                <a:gd name="connsiteY2" fmla="*/ 119439 h 1513900"/>
                <a:gd name="connsiteX3" fmla="*/ 406657 w 1256762"/>
                <a:gd name="connsiteY3" fmla="*/ 110867 h 1513900"/>
                <a:gd name="connsiteX4" fmla="*/ 156625 w 1256762"/>
                <a:gd name="connsiteY4" fmla="*/ 244217 h 1513900"/>
                <a:gd name="connsiteX5" fmla="*/ 30895 w 1256762"/>
                <a:gd name="connsiteY5" fmla="*/ 331371 h 1513900"/>
                <a:gd name="connsiteX6" fmla="*/ 8989 w 1256762"/>
                <a:gd name="connsiteY6" fmla="*/ 303749 h 1513900"/>
                <a:gd name="connsiteX7" fmla="*/ 154244 w 1256762"/>
                <a:gd name="connsiteY7" fmla="*/ 348993 h 1513900"/>
                <a:gd name="connsiteX8" fmla="*/ 344267 w 1256762"/>
                <a:gd name="connsiteY8" fmla="*/ 448527 h 1513900"/>
                <a:gd name="connsiteX9" fmla="*/ 568581 w 1256762"/>
                <a:gd name="connsiteY9" fmla="*/ 754757 h 1513900"/>
                <a:gd name="connsiteX10" fmla="*/ 699549 w 1256762"/>
                <a:gd name="connsiteY10" fmla="*/ 1364833 h 1513900"/>
                <a:gd name="connsiteX11" fmla="*/ 496668 w 1256762"/>
                <a:gd name="connsiteY11" fmla="*/ 1513900 h 1513900"/>
                <a:gd name="connsiteX0" fmla="*/ 1260556 w 1260556"/>
                <a:gd name="connsiteY0" fmla="*/ 1387217 h 1513900"/>
                <a:gd name="connsiteX1" fmla="*/ 955756 w 1260556"/>
                <a:gd name="connsiteY1" fmla="*/ 640457 h 1513900"/>
                <a:gd name="connsiteX2" fmla="*/ 605712 w 1260556"/>
                <a:gd name="connsiteY2" fmla="*/ 119439 h 1513900"/>
                <a:gd name="connsiteX3" fmla="*/ 410451 w 1260556"/>
                <a:gd name="connsiteY3" fmla="*/ 110867 h 1513900"/>
                <a:gd name="connsiteX4" fmla="*/ 160419 w 1260556"/>
                <a:gd name="connsiteY4" fmla="*/ 244217 h 1513900"/>
                <a:gd name="connsiteX5" fmla="*/ 34689 w 1260556"/>
                <a:gd name="connsiteY5" fmla="*/ 331371 h 1513900"/>
                <a:gd name="connsiteX6" fmla="*/ 8020 w 1260556"/>
                <a:gd name="connsiteY6" fmla="*/ 258506 h 1513900"/>
                <a:gd name="connsiteX7" fmla="*/ 158038 w 1260556"/>
                <a:gd name="connsiteY7" fmla="*/ 348993 h 1513900"/>
                <a:gd name="connsiteX8" fmla="*/ 348061 w 1260556"/>
                <a:gd name="connsiteY8" fmla="*/ 448527 h 1513900"/>
                <a:gd name="connsiteX9" fmla="*/ 572375 w 1260556"/>
                <a:gd name="connsiteY9" fmla="*/ 754757 h 1513900"/>
                <a:gd name="connsiteX10" fmla="*/ 703343 w 1260556"/>
                <a:gd name="connsiteY10" fmla="*/ 1364833 h 1513900"/>
                <a:gd name="connsiteX11" fmla="*/ 500462 w 1260556"/>
                <a:gd name="connsiteY11" fmla="*/ 1513900 h 1513900"/>
                <a:gd name="connsiteX0" fmla="*/ 1260556 w 1260556"/>
                <a:gd name="connsiteY0" fmla="*/ 1323507 h 1450190"/>
                <a:gd name="connsiteX1" fmla="*/ 955756 w 1260556"/>
                <a:gd name="connsiteY1" fmla="*/ 576747 h 1450190"/>
                <a:gd name="connsiteX2" fmla="*/ 605712 w 1260556"/>
                <a:gd name="connsiteY2" fmla="*/ 55729 h 1450190"/>
                <a:gd name="connsiteX3" fmla="*/ 434264 w 1260556"/>
                <a:gd name="connsiteY3" fmla="*/ 13821 h 1450190"/>
                <a:gd name="connsiteX4" fmla="*/ 410451 w 1260556"/>
                <a:gd name="connsiteY4" fmla="*/ 47157 h 1450190"/>
                <a:gd name="connsiteX5" fmla="*/ 160419 w 1260556"/>
                <a:gd name="connsiteY5" fmla="*/ 180507 h 1450190"/>
                <a:gd name="connsiteX6" fmla="*/ 34689 w 1260556"/>
                <a:gd name="connsiteY6" fmla="*/ 267661 h 1450190"/>
                <a:gd name="connsiteX7" fmla="*/ 8020 w 1260556"/>
                <a:gd name="connsiteY7" fmla="*/ 194796 h 1450190"/>
                <a:gd name="connsiteX8" fmla="*/ 158038 w 1260556"/>
                <a:gd name="connsiteY8" fmla="*/ 285283 h 1450190"/>
                <a:gd name="connsiteX9" fmla="*/ 348061 w 1260556"/>
                <a:gd name="connsiteY9" fmla="*/ 384817 h 1450190"/>
                <a:gd name="connsiteX10" fmla="*/ 572375 w 1260556"/>
                <a:gd name="connsiteY10" fmla="*/ 691047 h 1450190"/>
                <a:gd name="connsiteX11" fmla="*/ 703343 w 1260556"/>
                <a:gd name="connsiteY11" fmla="*/ 1301123 h 1450190"/>
                <a:gd name="connsiteX12" fmla="*/ 500462 w 1260556"/>
                <a:gd name="connsiteY12" fmla="*/ 1450190 h 1450190"/>
                <a:gd name="connsiteX0" fmla="*/ 1260556 w 1260556"/>
                <a:gd name="connsiteY0" fmla="*/ 1383523 h 1510206"/>
                <a:gd name="connsiteX1" fmla="*/ 955756 w 1260556"/>
                <a:gd name="connsiteY1" fmla="*/ 636763 h 1510206"/>
                <a:gd name="connsiteX2" fmla="*/ 605712 w 1260556"/>
                <a:gd name="connsiteY2" fmla="*/ 115745 h 1510206"/>
                <a:gd name="connsiteX3" fmla="*/ 510464 w 1260556"/>
                <a:gd name="connsiteY3" fmla="*/ 18 h 1510206"/>
                <a:gd name="connsiteX4" fmla="*/ 410451 w 1260556"/>
                <a:gd name="connsiteY4" fmla="*/ 107173 h 1510206"/>
                <a:gd name="connsiteX5" fmla="*/ 160419 w 1260556"/>
                <a:gd name="connsiteY5" fmla="*/ 240523 h 1510206"/>
                <a:gd name="connsiteX6" fmla="*/ 34689 w 1260556"/>
                <a:gd name="connsiteY6" fmla="*/ 327677 h 1510206"/>
                <a:gd name="connsiteX7" fmla="*/ 8020 w 1260556"/>
                <a:gd name="connsiteY7" fmla="*/ 254812 h 1510206"/>
                <a:gd name="connsiteX8" fmla="*/ 158038 w 1260556"/>
                <a:gd name="connsiteY8" fmla="*/ 345299 h 1510206"/>
                <a:gd name="connsiteX9" fmla="*/ 348061 w 1260556"/>
                <a:gd name="connsiteY9" fmla="*/ 444833 h 1510206"/>
                <a:gd name="connsiteX10" fmla="*/ 572375 w 1260556"/>
                <a:gd name="connsiteY10" fmla="*/ 751063 h 1510206"/>
                <a:gd name="connsiteX11" fmla="*/ 703343 w 1260556"/>
                <a:gd name="connsiteY11" fmla="*/ 1361139 h 1510206"/>
                <a:gd name="connsiteX12" fmla="*/ 500462 w 1260556"/>
                <a:gd name="connsiteY12" fmla="*/ 1510206 h 1510206"/>
                <a:gd name="connsiteX0" fmla="*/ 1260556 w 1260556"/>
                <a:gd name="connsiteY0" fmla="*/ 1385393 h 1512076"/>
                <a:gd name="connsiteX1" fmla="*/ 955756 w 1260556"/>
                <a:gd name="connsiteY1" fmla="*/ 638633 h 1512076"/>
                <a:gd name="connsiteX2" fmla="*/ 605712 w 1260556"/>
                <a:gd name="connsiteY2" fmla="*/ 117615 h 1512076"/>
                <a:gd name="connsiteX3" fmla="*/ 510464 w 1260556"/>
                <a:gd name="connsiteY3" fmla="*/ 1888 h 1512076"/>
                <a:gd name="connsiteX4" fmla="*/ 410451 w 1260556"/>
                <a:gd name="connsiteY4" fmla="*/ 109043 h 1512076"/>
                <a:gd name="connsiteX5" fmla="*/ 160419 w 1260556"/>
                <a:gd name="connsiteY5" fmla="*/ 242393 h 1512076"/>
                <a:gd name="connsiteX6" fmla="*/ 34689 w 1260556"/>
                <a:gd name="connsiteY6" fmla="*/ 329547 h 1512076"/>
                <a:gd name="connsiteX7" fmla="*/ 8020 w 1260556"/>
                <a:gd name="connsiteY7" fmla="*/ 256682 h 1512076"/>
                <a:gd name="connsiteX8" fmla="*/ 158038 w 1260556"/>
                <a:gd name="connsiteY8" fmla="*/ 347169 h 1512076"/>
                <a:gd name="connsiteX9" fmla="*/ 348061 w 1260556"/>
                <a:gd name="connsiteY9" fmla="*/ 446703 h 1512076"/>
                <a:gd name="connsiteX10" fmla="*/ 572375 w 1260556"/>
                <a:gd name="connsiteY10" fmla="*/ 752933 h 1512076"/>
                <a:gd name="connsiteX11" fmla="*/ 703343 w 1260556"/>
                <a:gd name="connsiteY11" fmla="*/ 1363009 h 1512076"/>
                <a:gd name="connsiteX12" fmla="*/ 500462 w 1260556"/>
                <a:gd name="connsiteY12" fmla="*/ 1512076 h 1512076"/>
                <a:gd name="connsiteX0" fmla="*/ 1260556 w 1260556"/>
                <a:gd name="connsiteY0" fmla="*/ 1384674 h 1511357"/>
                <a:gd name="connsiteX1" fmla="*/ 955756 w 1260556"/>
                <a:gd name="connsiteY1" fmla="*/ 637914 h 1511357"/>
                <a:gd name="connsiteX2" fmla="*/ 631906 w 1260556"/>
                <a:gd name="connsiteY2" fmla="*/ 145471 h 1511357"/>
                <a:gd name="connsiteX3" fmla="*/ 510464 w 1260556"/>
                <a:gd name="connsiteY3" fmla="*/ 1169 h 1511357"/>
                <a:gd name="connsiteX4" fmla="*/ 410451 w 1260556"/>
                <a:gd name="connsiteY4" fmla="*/ 108324 h 1511357"/>
                <a:gd name="connsiteX5" fmla="*/ 160419 w 1260556"/>
                <a:gd name="connsiteY5" fmla="*/ 241674 h 1511357"/>
                <a:gd name="connsiteX6" fmla="*/ 34689 w 1260556"/>
                <a:gd name="connsiteY6" fmla="*/ 328828 h 1511357"/>
                <a:gd name="connsiteX7" fmla="*/ 8020 w 1260556"/>
                <a:gd name="connsiteY7" fmla="*/ 255963 h 1511357"/>
                <a:gd name="connsiteX8" fmla="*/ 158038 w 1260556"/>
                <a:gd name="connsiteY8" fmla="*/ 346450 h 1511357"/>
                <a:gd name="connsiteX9" fmla="*/ 348061 w 1260556"/>
                <a:gd name="connsiteY9" fmla="*/ 445984 h 1511357"/>
                <a:gd name="connsiteX10" fmla="*/ 572375 w 1260556"/>
                <a:gd name="connsiteY10" fmla="*/ 752214 h 1511357"/>
                <a:gd name="connsiteX11" fmla="*/ 703343 w 1260556"/>
                <a:gd name="connsiteY11" fmla="*/ 1362290 h 1511357"/>
                <a:gd name="connsiteX12" fmla="*/ 500462 w 1260556"/>
                <a:gd name="connsiteY12" fmla="*/ 1511357 h 1511357"/>
                <a:gd name="connsiteX0" fmla="*/ 1260556 w 1260556"/>
                <a:gd name="connsiteY0" fmla="*/ 1384674 h 1511357"/>
                <a:gd name="connsiteX1" fmla="*/ 955756 w 1260556"/>
                <a:gd name="connsiteY1" fmla="*/ 637914 h 1511357"/>
                <a:gd name="connsiteX2" fmla="*/ 631906 w 1260556"/>
                <a:gd name="connsiteY2" fmla="*/ 145471 h 1511357"/>
                <a:gd name="connsiteX3" fmla="*/ 510464 w 1260556"/>
                <a:gd name="connsiteY3" fmla="*/ 1169 h 1511357"/>
                <a:gd name="connsiteX4" fmla="*/ 410451 w 1260556"/>
                <a:gd name="connsiteY4" fmla="*/ 108324 h 1511357"/>
                <a:gd name="connsiteX5" fmla="*/ 160419 w 1260556"/>
                <a:gd name="connsiteY5" fmla="*/ 241674 h 1511357"/>
                <a:gd name="connsiteX6" fmla="*/ 34689 w 1260556"/>
                <a:gd name="connsiteY6" fmla="*/ 328828 h 1511357"/>
                <a:gd name="connsiteX7" fmla="*/ 8020 w 1260556"/>
                <a:gd name="connsiteY7" fmla="*/ 255963 h 1511357"/>
                <a:gd name="connsiteX8" fmla="*/ 158038 w 1260556"/>
                <a:gd name="connsiteY8" fmla="*/ 346450 h 1511357"/>
                <a:gd name="connsiteX9" fmla="*/ 348061 w 1260556"/>
                <a:gd name="connsiteY9" fmla="*/ 445984 h 1511357"/>
                <a:gd name="connsiteX10" fmla="*/ 572375 w 1260556"/>
                <a:gd name="connsiteY10" fmla="*/ 752214 h 1511357"/>
                <a:gd name="connsiteX11" fmla="*/ 703343 w 1260556"/>
                <a:gd name="connsiteY11" fmla="*/ 1362290 h 1511357"/>
                <a:gd name="connsiteX12" fmla="*/ 500462 w 1260556"/>
                <a:gd name="connsiteY12" fmla="*/ 1511357 h 1511357"/>
                <a:gd name="connsiteX0" fmla="*/ 1260556 w 1260556"/>
                <a:gd name="connsiteY0" fmla="*/ 1384674 h 1511357"/>
                <a:gd name="connsiteX1" fmla="*/ 955756 w 1260556"/>
                <a:gd name="connsiteY1" fmla="*/ 637914 h 1511357"/>
                <a:gd name="connsiteX2" fmla="*/ 631906 w 1260556"/>
                <a:gd name="connsiteY2" fmla="*/ 145471 h 1511357"/>
                <a:gd name="connsiteX3" fmla="*/ 510464 w 1260556"/>
                <a:gd name="connsiteY3" fmla="*/ 1169 h 1511357"/>
                <a:gd name="connsiteX4" fmla="*/ 410451 w 1260556"/>
                <a:gd name="connsiteY4" fmla="*/ 108324 h 1511357"/>
                <a:gd name="connsiteX5" fmla="*/ 160419 w 1260556"/>
                <a:gd name="connsiteY5" fmla="*/ 241674 h 1511357"/>
                <a:gd name="connsiteX6" fmla="*/ 34689 w 1260556"/>
                <a:gd name="connsiteY6" fmla="*/ 328828 h 1511357"/>
                <a:gd name="connsiteX7" fmla="*/ 8020 w 1260556"/>
                <a:gd name="connsiteY7" fmla="*/ 255963 h 1511357"/>
                <a:gd name="connsiteX8" fmla="*/ 158038 w 1260556"/>
                <a:gd name="connsiteY8" fmla="*/ 346450 h 1511357"/>
                <a:gd name="connsiteX9" fmla="*/ 348061 w 1260556"/>
                <a:gd name="connsiteY9" fmla="*/ 445984 h 1511357"/>
                <a:gd name="connsiteX10" fmla="*/ 572375 w 1260556"/>
                <a:gd name="connsiteY10" fmla="*/ 752214 h 1511357"/>
                <a:gd name="connsiteX11" fmla="*/ 703343 w 1260556"/>
                <a:gd name="connsiteY11" fmla="*/ 1362290 h 1511357"/>
                <a:gd name="connsiteX12" fmla="*/ 500462 w 1260556"/>
                <a:gd name="connsiteY12" fmla="*/ 1511357 h 1511357"/>
                <a:gd name="connsiteX0" fmla="*/ 1260556 w 1260556"/>
                <a:gd name="connsiteY0" fmla="*/ 1384460 h 1511143"/>
                <a:gd name="connsiteX1" fmla="*/ 955756 w 1260556"/>
                <a:gd name="connsiteY1" fmla="*/ 637700 h 1511143"/>
                <a:gd name="connsiteX2" fmla="*/ 631906 w 1260556"/>
                <a:gd name="connsiteY2" fmla="*/ 145257 h 1511143"/>
                <a:gd name="connsiteX3" fmla="*/ 510464 w 1260556"/>
                <a:gd name="connsiteY3" fmla="*/ 955 h 1511143"/>
                <a:gd name="connsiteX4" fmla="*/ 410451 w 1260556"/>
                <a:gd name="connsiteY4" fmla="*/ 108110 h 1511143"/>
                <a:gd name="connsiteX5" fmla="*/ 160419 w 1260556"/>
                <a:gd name="connsiteY5" fmla="*/ 241460 h 1511143"/>
                <a:gd name="connsiteX6" fmla="*/ 34689 w 1260556"/>
                <a:gd name="connsiteY6" fmla="*/ 328614 h 1511143"/>
                <a:gd name="connsiteX7" fmla="*/ 8020 w 1260556"/>
                <a:gd name="connsiteY7" fmla="*/ 255749 h 1511143"/>
                <a:gd name="connsiteX8" fmla="*/ 158038 w 1260556"/>
                <a:gd name="connsiteY8" fmla="*/ 346236 h 1511143"/>
                <a:gd name="connsiteX9" fmla="*/ 348061 w 1260556"/>
                <a:gd name="connsiteY9" fmla="*/ 445770 h 1511143"/>
                <a:gd name="connsiteX10" fmla="*/ 572375 w 1260556"/>
                <a:gd name="connsiteY10" fmla="*/ 752000 h 1511143"/>
                <a:gd name="connsiteX11" fmla="*/ 703343 w 1260556"/>
                <a:gd name="connsiteY11" fmla="*/ 1362076 h 1511143"/>
                <a:gd name="connsiteX12" fmla="*/ 500462 w 1260556"/>
                <a:gd name="connsiteY12" fmla="*/ 1511143 h 1511143"/>
                <a:gd name="connsiteX0" fmla="*/ 1231554 w 1231554"/>
                <a:gd name="connsiteY0" fmla="*/ 1329678 h 1511143"/>
                <a:gd name="connsiteX1" fmla="*/ 955756 w 1231554"/>
                <a:gd name="connsiteY1" fmla="*/ 637700 h 1511143"/>
                <a:gd name="connsiteX2" fmla="*/ 631906 w 1231554"/>
                <a:gd name="connsiteY2" fmla="*/ 145257 h 1511143"/>
                <a:gd name="connsiteX3" fmla="*/ 510464 w 1231554"/>
                <a:gd name="connsiteY3" fmla="*/ 955 h 1511143"/>
                <a:gd name="connsiteX4" fmla="*/ 410451 w 1231554"/>
                <a:gd name="connsiteY4" fmla="*/ 108110 h 1511143"/>
                <a:gd name="connsiteX5" fmla="*/ 160419 w 1231554"/>
                <a:gd name="connsiteY5" fmla="*/ 241460 h 1511143"/>
                <a:gd name="connsiteX6" fmla="*/ 34689 w 1231554"/>
                <a:gd name="connsiteY6" fmla="*/ 328614 h 1511143"/>
                <a:gd name="connsiteX7" fmla="*/ 8020 w 1231554"/>
                <a:gd name="connsiteY7" fmla="*/ 255749 h 1511143"/>
                <a:gd name="connsiteX8" fmla="*/ 158038 w 1231554"/>
                <a:gd name="connsiteY8" fmla="*/ 346236 h 1511143"/>
                <a:gd name="connsiteX9" fmla="*/ 348061 w 1231554"/>
                <a:gd name="connsiteY9" fmla="*/ 445770 h 1511143"/>
                <a:gd name="connsiteX10" fmla="*/ 572375 w 1231554"/>
                <a:gd name="connsiteY10" fmla="*/ 752000 h 1511143"/>
                <a:gd name="connsiteX11" fmla="*/ 703343 w 1231554"/>
                <a:gd name="connsiteY11" fmla="*/ 1362076 h 1511143"/>
                <a:gd name="connsiteX12" fmla="*/ 500462 w 1231554"/>
                <a:gd name="connsiteY12" fmla="*/ 1511143 h 151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554" h="1511143">
                  <a:moveTo>
                    <a:pt x="1231554" y="1329678"/>
                  </a:moveTo>
                  <a:lnTo>
                    <a:pt x="955756" y="637700"/>
                  </a:lnTo>
                  <a:cubicBezTo>
                    <a:pt x="919244" y="548165"/>
                    <a:pt x="758906" y="320517"/>
                    <a:pt x="631906" y="145257"/>
                  </a:cubicBezTo>
                  <a:cubicBezTo>
                    <a:pt x="571185" y="68104"/>
                    <a:pt x="614444" y="-9523"/>
                    <a:pt x="510464" y="955"/>
                  </a:cubicBezTo>
                  <a:cubicBezTo>
                    <a:pt x="437440" y="11433"/>
                    <a:pt x="477523" y="70804"/>
                    <a:pt x="410451" y="108110"/>
                  </a:cubicBezTo>
                  <a:cubicBezTo>
                    <a:pt x="341395" y="129700"/>
                    <a:pt x="211140" y="201534"/>
                    <a:pt x="160419" y="241460"/>
                  </a:cubicBezTo>
                  <a:cubicBezTo>
                    <a:pt x="109698" y="281386"/>
                    <a:pt x="59295" y="318692"/>
                    <a:pt x="34689" y="328614"/>
                  </a:cubicBezTo>
                  <a:cubicBezTo>
                    <a:pt x="10083" y="338536"/>
                    <a:pt x="-12538" y="252812"/>
                    <a:pt x="8020" y="255749"/>
                  </a:cubicBezTo>
                  <a:cubicBezTo>
                    <a:pt x="28578" y="258686"/>
                    <a:pt x="102158" y="322106"/>
                    <a:pt x="158038" y="346236"/>
                  </a:cubicBezTo>
                  <a:cubicBezTo>
                    <a:pt x="268211" y="399258"/>
                    <a:pt x="311707" y="407036"/>
                    <a:pt x="348061" y="445770"/>
                  </a:cubicBezTo>
                  <a:cubicBezTo>
                    <a:pt x="442676" y="532765"/>
                    <a:pt x="556341" y="660241"/>
                    <a:pt x="572375" y="752000"/>
                  </a:cubicBezTo>
                  <a:cubicBezTo>
                    <a:pt x="634367" y="921783"/>
                    <a:pt x="679609" y="1211739"/>
                    <a:pt x="703343" y="1362076"/>
                  </a:cubicBezTo>
                  <a:cubicBezTo>
                    <a:pt x="723162" y="1487612"/>
                    <a:pt x="649052" y="1495585"/>
                    <a:pt x="500462" y="1511143"/>
                  </a:cubicBezTo>
                </a:path>
              </a:pathLst>
            </a:custGeom>
            <a:noFill/>
            <a:ln w="19050">
              <a:solidFill>
                <a:srgbClr val="0000FF"/>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олилиния 33"/>
            <p:cNvSpPr/>
            <p:nvPr/>
          </p:nvSpPr>
          <p:spPr>
            <a:xfrm>
              <a:off x="3525389" y="2219614"/>
              <a:ext cx="1930124" cy="2219814"/>
            </a:xfrm>
            <a:custGeom>
              <a:avLst/>
              <a:gdLst>
                <a:gd name="connsiteX0" fmla="*/ 0 w 1631950"/>
                <a:gd name="connsiteY0" fmla="*/ 158750 h 2133600"/>
                <a:gd name="connsiteX1" fmla="*/ 215900 w 1631950"/>
                <a:gd name="connsiteY1" fmla="*/ 152400 h 2133600"/>
                <a:gd name="connsiteX2" fmla="*/ 273050 w 1631950"/>
                <a:gd name="connsiteY2" fmla="*/ 450850 h 2133600"/>
                <a:gd name="connsiteX3" fmla="*/ 177800 w 1631950"/>
                <a:gd name="connsiteY3" fmla="*/ 1352550 h 2133600"/>
                <a:gd name="connsiteX4" fmla="*/ 107950 w 1631950"/>
                <a:gd name="connsiteY4" fmla="*/ 1492250 h 2133600"/>
                <a:gd name="connsiteX5" fmla="*/ 127000 w 1631950"/>
                <a:gd name="connsiteY5" fmla="*/ 1549400 h 2133600"/>
                <a:gd name="connsiteX6" fmla="*/ 190500 w 1631950"/>
                <a:gd name="connsiteY6" fmla="*/ 1549400 h 2133600"/>
                <a:gd name="connsiteX7" fmla="*/ 1631950 w 1631950"/>
                <a:gd name="connsiteY7" fmla="*/ 2133600 h 2133600"/>
                <a:gd name="connsiteX8" fmla="*/ 723900 w 1631950"/>
                <a:gd name="connsiteY8" fmla="*/ 0 h 2133600"/>
                <a:gd name="connsiteX9" fmla="*/ 723900 w 1631950"/>
                <a:gd name="connsiteY9" fmla="*/ 0 h 2133600"/>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723900 w 2017713"/>
                <a:gd name="connsiteY8" fmla="*/ 0 h 2290762"/>
                <a:gd name="connsiteX9" fmla="*/ 723900 w 2017713"/>
                <a:gd name="connsiteY9"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812925 w 2017713"/>
                <a:gd name="connsiteY8" fmla="*/ 1924050 h 2290762"/>
                <a:gd name="connsiteX9" fmla="*/ 723900 w 2017713"/>
                <a:gd name="connsiteY9" fmla="*/ 0 h 2290762"/>
                <a:gd name="connsiteX10" fmla="*/ 723900 w 2017713"/>
                <a:gd name="connsiteY10"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646237 w 2017713"/>
                <a:gd name="connsiteY8" fmla="*/ 2085975 h 2290762"/>
                <a:gd name="connsiteX9" fmla="*/ 723900 w 2017713"/>
                <a:gd name="connsiteY9" fmla="*/ 0 h 2290762"/>
                <a:gd name="connsiteX10" fmla="*/ 723900 w 2017713"/>
                <a:gd name="connsiteY10"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831975 w 2017713"/>
                <a:gd name="connsiteY8" fmla="*/ 2128838 h 2290762"/>
                <a:gd name="connsiteX9" fmla="*/ 1646237 w 2017713"/>
                <a:gd name="connsiteY9" fmla="*/ 2085975 h 2290762"/>
                <a:gd name="connsiteX10" fmla="*/ 723900 w 2017713"/>
                <a:gd name="connsiteY10" fmla="*/ 0 h 2290762"/>
                <a:gd name="connsiteX11" fmla="*/ 723900 w 2017713"/>
                <a:gd name="connsiteY11"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831975 w 2017713"/>
                <a:gd name="connsiteY8" fmla="*/ 2128838 h 2290762"/>
                <a:gd name="connsiteX9" fmla="*/ 1655762 w 2017713"/>
                <a:gd name="connsiteY9" fmla="*/ 2057400 h 2290762"/>
                <a:gd name="connsiteX10" fmla="*/ 723900 w 2017713"/>
                <a:gd name="connsiteY10" fmla="*/ 0 h 2290762"/>
                <a:gd name="connsiteX11" fmla="*/ 723900 w 2017713"/>
                <a:gd name="connsiteY11"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917700 w 2017713"/>
                <a:gd name="connsiteY8" fmla="*/ 2171700 h 2290762"/>
                <a:gd name="connsiteX9" fmla="*/ 1655762 w 2017713"/>
                <a:gd name="connsiteY9" fmla="*/ 2057400 h 2290762"/>
                <a:gd name="connsiteX10" fmla="*/ 723900 w 2017713"/>
                <a:gd name="connsiteY10" fmla="*/ 0 h 2290762"/>
                <a:gd name="connsiteX11" fmla="*/ 723900 w 2017713"/>
                <a:gd name="connsiteY11" fmla="*/ 0 h 2290762"/>
                <a:gd name="connsiteX0" fmla="*/ 0 w 2025624"/>
                <a:gd name="connsiteY0" fmla="*/ 158750 h 2290762"/>
                <a:gd name="connsiteX1" fmla="*/ 215900 w 2025624"/>
                <a:gd name="connsiteY1" fmla="*/ 152400 h 2290762"/>
                <a:gd name="connsiteX2" fmla="*/ 273050 w 2025624"/>
                <a:gd name="connsiteY2" fmla="*/ 450850 h 2290762"/>
                <a:gd name="connsiteX3" fmla="*/ 177800 w 2025624"/>
                <a:gd name="connsiteY3" fmla="*/ 1352550 h 2290762"/>
                <a:gd name="connsiteX4" fmla="*/ 107950 w 2025624"/>
                <a:gd name="connsiteY4" fmla="*/ 1492250 h 2290762"/>
                <a:gd name="connsiteX5" fmla="*/ 127000 w 2025624"/>
                <a:gd name="connsiteY5" fmla="*/ 1549400 h 2290762"/>
                <a:gd name="connsiteX6" fmla="*/ 190500 w 2025624"/>
                <a:gd name="connsiteY6" fmla="*/ 1549400 h 2290762"/>
                <a:gd name="connsiteX7" fmla="*/ 2017713 w 2025624"/>
                <a:gd name="connsiteY7" fmla="*/ 2290762 h 2290762"/>
                <a:gd name="connsiteX8" fmla="*/ 1917700 w 2025624"/>
                <a:gd name="connsiteY8" fmla="*/ 2171700 h 2290762"/>
                <a:gd name="connsiteX9" fmla="*/ 1655762 w 2025624"/>
                <a:gd name="connsiteY9" fmla="*/ 2057400 h 2290762"/>
                <a:gd name="connsiteX10" fmla="*/ 723900 w 2025624"/>
                <a:gd name="connsiteY10" fmla="*/ 0 h 2290762"/>
                <a:gd name="connsiteX11" fmla="*/ 723900 w 2025624"/>
                <a:gd name="connsiteY11" fmla="*/ 0 h 2290762"/>
                <a:gd name="connsiteX0" fmla="*/ 0 w 2000827"/>
                <a:gd name="connsiteY0" fmla="*/ 158750 h 2276474"/>
                <a:gd name="connsiteX1" fmla="*/ 215900 w 2000827"/>
                <a:gd name="connsiteY1" fmla="*/ 152400 h 2276474"/>
                <a:gd name="connsiteX2" fmla="*/ 273050 w 2000827"/>
                <a:gd name="connsiteY2" fmla="*/ 450850 h 2276474"/>
                <a:gd name="connsiteX3" fmla="*/ 177800 w 2000827"/>
                <a:gd name="connsiteY3" fmla="*/ 1352550 h 2276474"/>
                <a:gd name="connsiteX4" fmla="*/ 107950 w 2000827"/>
                <a:gd name="connsiteY4" fmla="*/ 1492250 h 2276474"/>
                <a:gd name="connsiteX5" fmla="*/ 127000 w 2000827"/>
                <a:gd name="connsiteY5" fmla="*/ 1549400 h 2276474"/>
                <a:gd name="connsiteX6" fmla="*/ 190500 w 2000827"/>
                <a:gd name="connsiteY6" fmla="*/ 1549400 h 2276474"/>
                <a:gd name="connsiteX7" fmla="*/ 1989138 w 2000827"/>
                <a:gd name="connsiteY7" fmla="*/ 2276474 h 2276474"/>
                <a:gd name="connsiteX8" fmla="*/ 1917700 w 2000827"/>
                <a:gd name="connsiteY8" fmla="*/ 2171700 h 2276474"/>
                <a:gd name="connsiteX9" fmla="*/ 1655762 w 2000827"/>
                <a:gd name="connsiteY9" fmla="*/ 2057400 h 2276474"/>
                <a:gd name="connsiteX10" fmla="*/ 723900 w 2000827"/>
                <a:gd name="connsiteY10" fmla="*/ 0 h 2276474"/>
                <a:gd name="connsiteX11" fmla="*/ 723900 w 2000827"/>
                <a:gd name="connsiteY11" fmla="*/ 0 h 2276474"/>
                <a:gd name="connsiteX0" fmla="*/ 0 w 2021715"/>
                <a:gd name="connsiteY0" fmla="*/ 158750 h 2281153"/>
                <a:gd name="connsiteX1" fmla="*/ 215900 w 2021715"/>
                <a:gd name="connsiteY1" fmla="*/ 152400 h 2281153"/>
                <a:gd name="connsiteX2" fmla="*/ 273050 w 2021715"/>
                <a:gd name="connsiteY2" fmla="*/ 450850 h 2281153"/>
                <a:gd name="connsiteX3" fmla="*/ 177800 w 2021715"/>
                <a:gd name="connsiteY3" fmla="*/ 1352550 h 2281153"/>
                <a:gd name="connsiteX4" fmla="*/ 107950 w 2021715"/>
                <a:gd name="connsiteY4" fmla="*/ 1492250 h 2281153"/>
                <a:gd name="connsiteX5" fmla="*/ 127000 w 2021715"/>
                <a:gd name="connsiteY5" fmla="*/ 1549400 h 2281153"/>
                <a:gd name="connsiteX6" fmla="*/ 190500 w 2021715"/>
                <a:gd name="connsiteY6" fmla="*/ 1549400 h 2281153"/>
                <a:gd name="connsiteX7" fmla="*/ 1989138 w 2021715"/>
                <a:gd name="connsiteY7" fmla="*/ 2276474 h 2281153"/>
                <a:gd name="connsiteX8" fmla="*/ 1917700 w 2021715"/>
                <a:gd name="connsiteY8" fmla="*/ 2171700 h 2281153"/>
                <a:gd name="connsiteX9" fmla="*/ 1655762 w 2021715"/>
                <a:gd name="connsiteY9" fmla="*/ 2057400 h 2281153"/>
                <a:gd name="connsiteX10" fmla="*/ 723900 w 2021715"/>
                <a:gd name="connsiteY10" fmla="*/ 0 h 2281153"/>
                <a:gd name="connsiteX11" fmla="*/ 723900 w 2021715"/>
                <a:gd name="connsiteY11" fmla="*/ 0 h 2281153"/>
                <a:gd name="connsiteX0" fmla="*/ 0 w 1989138"/>
                <a:gd name="connsiteY0" fmla="*/ 158750 h 2283714"/>
                <a:gd name="connsiteX1" fmla="*/ 215900 w 1989138"/>
                <a:gd name="connsiteY1" fmla="*/ 152400 h 2283714"/>
                <a:gd name="connsiteX2" fmla="*/ 273050 w 1989138"/>
                <a:gd name="connsiteY2" fmla="*/ 450850 h 2283714"/>
                <a:gd name="connsiteX3" fmla="*/ 177800 w 1989138"/>
                <a:gd name="connsiteY3" fmla="*/ 1352550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77800 w 1989138"/>
                <a:gd name="connsiteY3" fmla="*/ 1352550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77800 w 1989138"/>
                <a:gd name="connsiteY3" fmla="*/ 1352550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436563 w 1989138"/>
                <a:gd name="connsiteY6" fmla="*/ 164068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505619 w 1989138"/>
                <a:gd name="connsiteY6" fmla="*/ 165973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508000 w 1989138"/>
                <a:gd name="connsiteY6" fmla="*/ 168354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508000 w 1989138"/>
                <a:gd name="connsiteY6" fmla="*/ 168354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2020701"/>
                <a:gd name="connsiteY0" fmla="*/ 158750 h 2261438"/>
                <a:gd name="connsiteX1" fmla="*/ 215900 w 2020701"/>
                <a:gd name="connsiteY1" fmla="*/ 152400 h 2261438"/>
                <a:gd name="connsiteX2" fmla="*/ 273050 w 2020701"/>
                <a:gd name="connsiteY2" fmla="*/ 450850 h 2261438"/>
                <a:gd name="connsiteX3" fmla="*/ 156368 w 2020701"/>
                <a:gd name="connsiteY3" fmla="*/ 1312068 h 2261438"/>
                <a:gd name="connsiteX4" fmla="*/ 93663 w 2020701"/>
                <a:gd name="connsiteY4" fmla="*/ 1487488 h 2261438"/>
                <a:gd name="connsiteX5" fmla="*/ 209550 w 2020701"/>
                <a:gd name="connsiteY5" fmla="*/ 1537494 h 2261438"/>
                <a:gd name="connsiteX6" fmla="*/ 508000 w 2020701"/>
                <a:gd name="connsiteY6" fmla="*/ 1683542 h 2261438"/>
                <a:gd name="connsiteX7" fmla="*/ 1912938 w 2020701"/>
                <a:gd name="connsiteY7" fmla="*/ 2250280 h 2261438"/>
                <a:gd name="connsiteX8" fmla="*/ 1989138 w 2020701"/>
                <a:gd name="connsiteY8" fmla="*/ 2209800 h 2261438"/>
                <a:gd name="connsiteX9" fmla="*/ 1655762 w 2020701"/>
                <a:gd name="connsiteY9" fmla="*/ 2057400 h 2261438"/>
                <a:gd name="connsiteX10" fmla="*/ 723900 w 2020701"/>
                <a:gd name="connsiteY10" fmla="*/ 0 h 2261438"/>
                <a:gd name="connsiteX11" fmla="*/ 723900 w 2020701"/>
                <a:gd name="connsiteY11" fmla="*/ 0 h 2261438"/>
                <a:gd name="connsiteX0" fmla="*/ 0 w 1990980"/>
                <a:gd name="connsiteY0" fmla="*/ 158750 h 2258942"/>
                <a:gd name="connsiteX1" fmla="*/ 215900 w 1990980"/>
                <a:gd name="connsiteY1" fmla="*/ 152400 h 2258942"/>
                <a:gd name="connsiteX2" fmla="*/ 273050 w 1990980"/>
                <a:gd name="connsiteY2" fmla="*/ 450850 h 2258942"/>
                <a:gd name="connsiteX3" fmla="*/ 156368 w 1990980"/>
                <a:gd name="connsiteY3" fmla="*/ 1312068 h 2258942"/>
                <a:gd name="connsiteX4" fmla="*/ 93663 w 1990980"/>
                <a:gd name="connsiteY4" fmla="*/ 1487488 h 2258942"/>
                <a:gd name="connsiteX5" fmla="*/ 209550 w 1990980"/>
                <a:gd name="connsiteY5" fmla="*/ 1537494 h 2258942"/>
                <a:gd name="connsiteX6" fmla="*/ 508000 w 1990980"/>
                <a:gd name="connsiteY6" fmla="*/ 1683542 h 2258942"/>
                <a:gd name="connsiteX7" fmla="*/ 1912938 w 1990980"/>
                <a:gd name="connsiteY7" fmla="*/ 2250280 h 2258942"/>
                <a:gd name="connsiteX8" fmla="*/ 1948657 w 1990980"/>
                <a:gd name="connsiteY8" fmla="*/ 2195512 h 2258942"/>
                <a:gd name="connsiteX9" fmla="*/ 1655762 w 1990980"/>
                <a:gd name="connsiteY9" fmla="*/ 2057400 h 2258942"/>
                <a:gd name="connsiteX10" fmla="*/ 723900 w 1990980"/>
                <a:gd name="connsiteY10" fmla="*/ 0 h 2258942"/>
                <a:gd name="connsiteX11" fmla="*/ 723900 w 1990980"/>
                <a:gd name="connsiteY11" fmla="*/ 0 h 2258942"/>
                <a:gd name="connsiteX0" fmla="*/ 0 w 1967683"/>
                <a:gd name="connsiteY0" fmla="*/ 158750 h 2255947"/>
                <a:gd name="connsiteX1" fmla="*/ 215900 w 1967683"/>
                <a:gd name="connsiteY1" fmla="*/ 152400 h 2255947"/>
                <a:gd name="connsiteX2" fmla="*/ 273050 w 1967683"/>
                <a:gd name="connsiteY2" fmla="*/ 450850 h 2255947"/>
                <a:gd name="connsiteX3" fmla="*/ 156368 w 1967683"/>
                <a:gd name="connsiteY3" fmla="*/ 1312068 h 2255947"/>
                <a:gd name="connsiteX4" fmla="*/ 93663 w 1967683"/>
                <a:gd name="connsiteY4" fmla="*/ 1487488 h 2255947"/>
                <a:gd name="connsiteX5" fmla="*/ 209550 w 1967683"/>
                <a:gd name="connsiteY5" fmla="*/ 1537494 h 2255947"/>
                <a:gd name="connsiteX6" fmla="*/ 508000 w 1967683"/>
                <a:gd name="connsiteY6" fmla="*/ 1683542 h 2255947"/>
                <a:gd name="connsiteX7" fmla="*/ 1912938 w 1967683"/>
                <a:gd name="connsiteY7" fmla="*/ 2250280 h 2255947"/>
                <a:gd name="connsiteX8" fmla="*/ 1948657 w 1967683"/>
                <a:gd name="connsiteY8" fmla="*/ 2195512 h 2255947"/>
                <a:gd name="connsiteX9" fmla="*/ 1655762 w 1967683"/>
                <a:gd name="connsiteY9" fmla="*/ 2057400 h 2255947"/>
                <a:gd name="connsiteX10" fmla="*/ 723900 w 1967683"/>
                <a:gd name="connsiteY10" fmla="*/ 0 h 2255947"/>
                <a:gd name="connsiteX11" fmla="*/ 723900 w 1967683"/>
                <a:gd name="connsiteY11" fmla="*/ 0 h 2255947"/>
                <a:gd name="connsiteX0" fmla="*/ 0 w 1958989"/>
                <a:gd name="connsiteY0" fmla="*/ 158750 h 2253011"/>
                <a:gd name="connsiteX1" fmla="*/ 215900 w 1958989"/>
                <a:gd name="connsiteY1" fmla="*/ 152400 h 2253011"/>
                <a:gd name="connsiteX2" fmla="*/ 273050 w 1958989"/>
                <a:gd name="connsiteY2" fmla="*/ 450850 h 2253011"/>
                <a:gd name="connsiteX3" fmla="*/ 156368 w 1958989"/>
                <a:gd name="connsiteY3" fmla="*/ 1312068 h 2253011"/>
                <a:gd name="connsiteX4" fmla="*/ 93663 w 1958989"/>
                <a:gd name="connsiteY4" fmla="*/ 1487488 h 2253011"/>
                <a:gd name="connsiteX5" fmla="*/ 209550 w 1958989"/>
                <a:gd name="connsiteY5" fmla="*/ 1537494 h 2253011"/>
                <a:gd name="connsiteX6" fmla="*/ 508000 w 1958989"/>
                <a:gd name="connsiteY6" fmla="*/ 1683542 h 2253011"/>
                <a:gd name="connsiteX7" fmla="*/ 1912938 w 1958989"/>
                <a:gd name="connsiteY7" fmla="*/ 2250280 h 2253011"/>
                <a:gd name="connsiteX8" fmla="*/ 1948657 w 1958989"/>
                <a:gd name="connsiteY8" fmla="*/ 2195512 h 2253011"/>
                <a:gd name="connsiteX9" fmla="*/ 1655762 w 1958989"/>
                <a:gd name="connsiteY9" fmla="*/ 2057400 h 2253011"/>
                <a:gd name="connsiteX10" fmla="*/ 723900 w 1958989"/>
                <a:gd name="connsiteY10" fmla="*/ 0 h 2253011"/>
                <a:gd name="connsiteX11" fmla="*/ 723900 w 1958989"/>
                <a:gd name="connsiteY11" fmla="*/ 0 h 2253011"/>
                <a:gd name="connsiteX0" fmla="*/ 0 w 1958989"/>
                <a:gd name="connsiteY0" fmla="*/ 310317 h 2404578"/>
                <a:gd name="connsiteX1" fmla="*/ 215900 w 1958989"/>
                <a:gd name="connsiteY1" fmla="*/ 303967 h 2404578"/>
                <a:gd name="connsiteX2" fmla="*/ 273050 w 1958989"/>
                <a:gd name="connsiteY2" fmla="*/ 602417 h 2404578"/>
                <a:gd name="connsiteX3" fmla="*/ 156368 w 1958989"/>
                <a:gd name="connsiteY3" fmla="*/ 1463635 h 2404578"/>
                <a:gd name="connsiteX4" fmla="*/ 93663 w 1958989"/>
                <a:gd name="connsiteY4" fmla="*/ 1639055 h 2404578"/>
                <a:gd name="connsiteX5" fmla="*/ 209550 w 1958989"/>
                <a:gd name="connsiteY5" fmla="*/ 1689061 h 2404578"/>
                <a:gd name="connsiteX6" fmla="*/ 508000 w 1958989"/>
                <a:gd name="connsiteY6" fmla="*/ 1835109 h 2404578"/>
                <a:gd name="connsiteX7" fmla="*/ 1912938 w 1958989"/>
                <a:gd name="connsiteY7" fmla="*/ 2401847 h 2404578"/>
                <a:gd name="connsiteX8" fmla="*/ 1948657 w 1958989"/>
                <a:gd name="connsiteY8" fmla="*/ 2347079 h 2404578"/>
                <a:gd name="connsiteX9" fmla="*/ 1655762 w 1958989"/>
                <a:gd name="connsiteY9" fmla="*/ 2208967 h 2404578"/>
                <a:gd name="connsiteX10" fmla="*/ 723900 w 1958989"/>
                <a:gd name="connsiteY10" fmla="*/ 151567 h 2404578"/>
                <a:gd name="connsiteX11" fmla="*/ 759348 w 1958989"/>
                <a:gd name="connsiteY11" fmla="*/ 154789 h 2404578"/>
                <a:gd name="connsiteX0" fmla="*/ 0 w 1958989"/>
                <a:gd name="connsiteY0" fmla="*/ 158750 h 2253011"/>
                <a:gd name="connsiteX1" fmla="*/ 215900 w 1958989"/>
                <a:gd name="connsiteY1" fmla="*/ 152400 h 2253011"/>
                <a:gd name="connsiteX2" fmla="*/ 273050 w 1958989"/>
                <a:gd name="connsiteY2" fmla="*/ 450850 h 2253011"/>
                <a:gd name="connsiteX3" fmla="*/ 156368 w 1958989"/>
                <a:gd name="connsiteY3" fmla="*/ 1312068 h 2253011"/>
                <a:gd name="connsiteX4" fmla="*/ 93663 w 1958989"/>
                <a:gd name="connsiteY4" fmla="*/ 1487488 h 2253011"/>
                <a:gd name="connsiteX5" fmla="*/ 209550 w 1958989"/>
                <a:gd name="connsiteY5" fmla="*/ 1537494 h 2253011"/>
                <a:gd name="connsiteX6" fmla="*/ 508000 w 1958989"/>
                <a:gd name="connsiteY6" fmla="*/ 1683542 h 2253011"/>
                <a:gd name="connsiteX7" fmla="*/ 1912938 w 1958989"/>
                <a:gd name="connsiteY7" fmla="*/ 2250280 h 2253011"/>
                <a:gd name="connsiteX8" fmla="*/ 1948657 w 1958989"/>
                <a:gd name="connsiteY8" fmla="*/ 2195512 h 2253011"/>
                <a:gd name="connsiteX9" fmla="*/ 1655762 w 1958989"/>
                <a:gd name="connsiteY9" fmla="*/ 2057400 h 2253011"/>
                <a:gd name="connsiteX10" fmla="*/ 723900 w 1958989"/>
                <a:gd name="connsiteY10" fmla="*/ 0 h 2253011"/>
                <a:gd name="connsiteX0" fmla="*/ 0 w 1958989"/>
                <a:gd name="connsiteY0" fmla="*/ 158750 h 2253011"/>
                <a:gd name="connsiteX1" fmla="*/ 215900 w 1958989"/>
                <a:gd name="connsiteY1" fmla="*/ 152400 h 2253011"/>
                <a:gd name="connsiteX2" fmla="*/ 273050 w 1958989"/>
                <a:gd name="connsiteY2" fmla="*/ 450850 h 2253011"/>
                <a:gd name="connsiteX3" fmla="*/ 156368 w 1958989"/>
                <a:gd name="connsiteY3" fmla="*/ 1312068 h 2253011"/>
                <a:gd name="connsiteX4" fmla="*/ 93663 w 1958989"/>
                <a:gd name="connsiteY4" fmla="*/ 1487488 h 2253011"/>
                <a:gd name="connsiteX5" fmla="*/ 209550 w 1958989"/>
                <a:gd name="connsiteY5" fmla="*/ 1537494 h 2253011"/>
                <a:gd name="connsiteX6" fmla="*/ 508000 w 1958989"/>
                <a:gd name="connsiteY6" fmla="*/ 1683542 h 2253011"/>
                <a:gd name="connsiteX7" fmla="*/ 1912938 w 1958989"/>
                <a:gd name="connsiteY7" fmla="*/ 2250280 h 2253011"/>
                <a:gd name="connsiteX8" fmla="*/ 1948657 w 1958989"/>
                <a:gd name="connsiteY8" fmla="*/ 2195512 h 2253011"/>
                <a:gd name="connsiteX9" fmla="*/ 1655762 w 1958989"/>
                <a:gd name="connsiteY9" fmla="*/ 2057400 h 2253011"/>
                <a:gd name="connsiteX10" fmla="*/ 749680 w 1958989"/>
                <a:gd name="connsiteY10" fmla="*/ 0 h 22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8989" h="2253011">
                  <a:moveTo>
                    <a:pt x="0" y="158750"/>
                  </a:moveTo>
                  <a:lnTo>
                    <a:pt x="215900" y="152400"/>
                  </a:lnTo>
                  <a:lnTo>
                    <a:pt x="273050" y="450850"/>
                  </a:lnTo>
                  <a:lnTo>
                    <a:pt x="156368" y="1312068"/>
                  </a:lnTo>
                  <a:cubicBezTo>
                    <a:pt x="140229" y="1389591"/>
                    <a:pt x="116946" y="1440921"/>
                    <a:pt x="93663" y="1487488"/>
                  </a:cubicBezTo>
                  <a:cubicBezTo>
                    <a:pt x="73159" y="1562761"/>
                    <a:pt x="177006" y="1520297"/>
                    <a:pt x="209550" y="1537494"/>
                  </a:cubicBezTo>
                  <a:cubicBezTo>
                    <a:pt x="278209" y="1566201"/>
                    <a:pt x="211402" y="1560379"/>
                    <a:pt x="508000" y="1683542"/>
                  </a:cubicBezTo>
                  <a:cubicBezTo>
                    <a:pt x="996951" y="1907380"/>
                    <a:pt x="1419225" y="2052636"/>
                    <a:pt x="1912938" y="2250280"/>
                  </a:cubicBezTo>
                  <a:cubicBezTo>
                    <a:pt x="1958182" y="2266155"/>
                    <a:pt x="1970088" y="2208211"/>
                    <a:pt x="1948657" y="2195512"/>
                  </a:cubicBezTo>
                  <a:lnTo>
                    <a:pt x="1655762" y="2057400"/>
                  </a:lnTo>
                  <a:cubicBezTo>
                    <a:pt x="1530878" y="2047875"/>
                    <a:pt x="899082" y="342363"/>
                    <a:pt x="749680" y="0"/>
                  </a:cubicBezTo>
                </a:path>
              </a:pathLst>
            </a:custGeom>
            <a:noFill/>
            <a:ln w="19050">
              <a:solidFill>
                <a:srgbClr val="0000FF"/>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rot="19759495">
              <a:off x="2633341" y="683150"/>
              <a:ext cx="785975" cy="356949"/>
            </a:xfrm>
            <a:prstGeom prst="rect">
              <a:avLst/>
            </a:prstGeom>
            <a:noFill/>
          </p:spPr>
          <p:txBody>
            <a:bodyPr wrap="none" rtlCol="0">
              <a:spAutoFit/>
            </a:bodyPr>
            <a:lstStyle/>
            <a:p>
              <a:r>
                <a:rPr lang="en-US" sz="1300">
                  <a:solidFill>
                    <a:srgbClr val="0000FF"/>
                  </a:solidFill>
                </a:rPr>
                <a:t>45 min</a:t>
              </a:r>
            </a:p>
          </p:txBody>
        </p:sp>
        <p:cxnSp>
          <p:nvCxnSpPr>
            <p:cNvPr id="37" name="Прямая соединительная линия 36"/>
            <p:cNvCxnSpPr/>
            <p:nvPr/>
          </p:nvCxnSpPr>
          <p:spPr>
            <a:xfrm flipV="1">
              <a:off x="3509650" y="2154581"/>
              <a:ext cx="722714" cy="158551"/>
            </a:xfrm>
            <a:prstGeom prst="line">
              <a:avLst/>
            </a:prstGeom>
            <a:noFill/>
            <a:ln w="25400">
              <a:solidFill>
                <a:srgbClr val="FF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rot="20899244">
              <a:off x="3692898" y="2179271"/>
              <a:ext cx="701343" cy="356949"/>
            </a:xfrm>
            <a:prstGeom prst="rect">
              <a:avLst/>
            </a:prstGeom>
            <a:noFill/>
          </p:spPr>
          <p:txBody>
            <a:bodyPr wrap="none" rtlCol="0">
              <a:spAutoFit/>
            </a:bodyPr>
            <a:lstStyle/>
            <a:p>
              <a:r>
                <a:rPr lang="en-US" sz="1300" b="1">
                  <a:solidFill>
                    <a:srgbClr val="FF0000"/>
                  </a:solidFill>
                </a:rPr>
                <a:t>7 min</a:t>
              </a:r>
            </a:p>
          </p:txBody>
        </p:sp>
        <p:sp>
          <p:nvSpPr>
            <p:cNvPr id="39" name="TextBox 38"/>
            <p:cNvSpPr txBox="1"/>
            <p:nvPr/>
          </p:nvSpPr>
          <p:spPr>
            <a:xfrm>
              <a:off x="4553792" y="846732"/>
              <a:ext cx="835733" cy="138499"/>
            </a:xfrm>
            <a:prstGeom prst="rect">
              <a:avLst/>
            </a:prstGeom>
            <a:solidFill>
              <a:schemeClr val="bg1">
                <a:alpha val="60000"/>
              </a:schemeClr>
            </a:solidFill>
          </p:spPr>
          <p:txBody>
            <a:bodyPr wrap="none" lIns="36000" tIns="0" rIns="36000" bIns="0" rtlCol="0">
              <a:spAutoFit/>
            </a:bodyPr>
            <a:lstStyle>
              <a:defPPr>
                <a:defRPr lang="en-US"/>
              </a:defPPr>
              <a:lvl1pPr>
                <a:defRPr sz="900" b="1"/>
              </a:lvl1pPr>
            </a:lstStyle>
            <a:p>
              <a:r>
                <a:rPr lang="en-US"/>
                <a:t>Khovrino (2016)</a:t>
              </a:r>
            </a:p>
          </p:txBody>
        </p:sp>
        <p:sp>
          <p:nvSpPr>
            <p:cNvPr id="40" name="TextBox 39"/>
            <p:cNvSpPr txBox="1"/>
            <p:nvPr/>
          </p:nvSpPr>
          <p:spPr>
            <a:xfrm>
              <a:off x="4426567" y="2034659"/>
              <a:ext cx="808482" cy="138499"/>
            </a:xfrm>
            <a:prstGeom prst="rect">
              <a:avLst/>
            </a:prstGeom>
            <a:solidFill>
              <a:schemeClr val="bg1">
                <a:alpha val="60000"/>
              </a:schemeClr>
            </a:solidFill>
          </p:spPr>
          <p:txBody>
            <a:bodyPr wrap="none" lIns="36000" tIns="0" rIns="36000" bIns="0" rtlCol="0">
              <a:spAutoFit/>
            </a:bodyPr>
            <a:lstStyle>
              <a:defPPr>
                <a:defRPr lang="en-US"/>
              </a:defPPr>
              <a:lvl1pPr>
                <a:defRPr sz="900" b="1"/>
              </a:lvl1pPr>
            </a:lstStyle>
            <a:p>
              <a:r>
                <a:rPr lang="en-US"/>
                <a:t>Rechnoy Vokzal</a:t>
              </a:r>
            </a:p>
          </p:txBody>
        </p:sp>
        <p:sp>
          <p:nvSpPr>
            <p:cNvPr id="41" name="TextBox 40"/>
            <p:cNvSpPr txBox="1"/>
            <p:nvPr/>
          </p:nvSpPr>
          <p:spPr>
            <a:xfrm>
              <a:off x="4674875" y="2575507"/>
              <a:ext cx="503911" cy="292388"/>
            </a:xfrm>
            <a:prstGeom prst="rect">
              <a:avLst/>
            </a:prstGeom>
            <a:solidFill>
              <a:schemeClr val="bg1">
                <a:alpha val="60000"/>
              </a:schemeClr>
            </a:solidFill>
          </p:spPr>
          <p:txBody>
            <a:bodyPr wrap="none" lIns="36000" tIns="0" rIns="36000" bIns="0" rtlCol="0">
              <a:spAutoFit/>
            </a:bodyPr>
            <a:lstStyle/>
            <a:p>
              <a:r>
                <a:rPr lang="en-US" sz="900" b="1"/>
                <a:t>Vodny</a:t>
              </a:r>
              <a:r>
                <a:rPr lang="en-US" sz="1000" b="1"/>
                <a:t> </a:t>
              </a:r>
            </a:p>
            <a:p>
              <a:r>
                <a:rPr lang="en-US" sz="900" b="1"/>
                <a:t>Stadion</a:t>
              </a:r>
            </a:p>
          </p:txBody>
        </p:sp>
        <p:sp>
          <p:nvSpPr>
            <p:cNvPr id="42" name="TextBox 41"/>
            <p:cNvSpPr txBox="1"/>
            <p:nvPr/>
          </p:nvSpPr>
          <p:spPr>
            <a:xfrm>
              <a:off x="4624072" y="3437728"/>
              <a:ext cx="662608" cy="138499"/>
            </a:xfrm>
            <a:prstGeom prst="rect">
              <a:avLst/>
            </a:prstGeom>
            <a:solidFill>
              <a:schemeClr val="bg1">
                <a:alpha val="60000"/>
              </a:schemeClr>
            </a:solidFill>
          </p:spPr>
          <p:txBody>
            <a:bodyPr wrap="none" lIns="36000" tIns="0" rIns="36000" bIns="0" rtlCol="0">
              <a:spAutoFit/>
            </a:bodyPr>
            <a:lstStyle/>
            <a:p>
              <a:r>
                <a:rPr lang="en-US" sz="900" b="1"/>
                <a:t>Voykovskaya</a:t>
              </a:r>
            </a:p>
          </p:txBody>
        </p:sp>
        <p:sp>
          <p:nvSpPr>
            <p:cNvPr id="43" name="TextBox 42"/>
            <p:cNvSpPr txBox="1"/>
            <p:nvPr/>
          </p:nvSpPr>
          <p:spPr>
            <a:xfrm>
              <a:off x="5186628" y="4148641"/>
              <a:ext cx="377274" cy="138499"/>
            </a:xfrm>
            <a:prstGeom prst="rect">
              <a:avLst/>
            </a:prstGeom>
            <a:solidFill>
              <a:schemeClr val="bg1">
                <a:alpha val="60000"/>
              </a:schemeClr>
            </a:solidFill>
          </p:spPr>
          <p:txBody>
            <a:bodyPr wrap="none" lIns="36000" tIns="0" rIns="36000" bIns="0" rtlCol="0">
              <a:spAutoFit/>
            </a:bodyPr>
            <a:lstStyle/>
            <a:p>
              <a:r>
                <a:rPr lang="en-US" sz="900" b="1"/>
                <a:t>Sokol</a:t>
              </a:r>
            </a:p>
          </p:txBody>
        </p:sp>
        <p:sp>
          <p:nvSpPr>
            <p:cNvPr id="44" name="TextBox 43"/>
            <p:cNvSpPr txBox="1"/>
            <p:nvPr/>
          </p:nvSpPr>
          <p:spPr>
            <a:xfrm>
              <a:off x="3452067" y="4321171"/>
              <a:ext cx="640166" cy="138499"/>
            </a:xfrm>
            <a:prstGeom prst="rect">
              <a:avLst/>
            </a:prstGeom>
            <a:solidFill>
              <a:schemeClr val="bg1">
                <a:alpha val="60000"/>
              </a:schemeClr>
            </a:solidFill>
          </p:spPr>
          <p:txBody>
            <a:bodyPr wrap="none" lIns="36000" tIns="0" rIns="36000" bIns="0" rtlCol="0">
              <a:spAutoFit/>
            </a:bodyPr>
            <a:lstStyle/>
            <a:p>
              <a:r>
                <a:rPr lang="en-US" sz="900" b="1"/>
                <a:t>Schukinskaya</a:t>
              </a:r>
            </a:p>
          </p:txBody>
        </p:sp>
        <p:sp>
          <p:nvSpPr>
            <p:cNvPr id="45" name="TextBox 44"/>
            <p:cNvSpPr txBox="1"/>
            <p:nvPr/>
          </p:nvSpPr>
          <p:spPr>
            <a:xfrm>
              <a:off x="2604130" y="3747372"/>
              <a:ext cx="475057" cy="138499"/>
            </a:xfrm>
            <a:prstGeom prst="rect">
              <a:avLst/>
            </a:prstGeom>
            <a:solidFill>
              <a:schemeClr val="bg1">
                <a:alpha val="60000"/>
              </a:schemeClr>
            </a:solidFill>
          </p:spPr>
          <p:txBody>
            <a:bodyPr wrap="none" lIns="36000" tIns="0" rIns="36000" bIns="0" rtlCol="0">
              <a:spAutoFit/>
            </a:bodyPr>
            <a:lstStyle/>
            <a:p>
              <a:r>
                <a:rPr lang="en-US" sz="900" b="1"/>
                <a:t>Spartak</a:t>
              </a:r>
            </a:p>
          </p:txBody>
        </p:sp>
        <p:sp>
          <p:nvSpPr>
            <p:cNvPr id="46" name="TextBox 45"/>
            <p:cNvSpPr txBox="1"/>
            <p:nvPr/>
          </p:nvSpPr>
          <p:spPr>
            <a:xfrm>
              <a:off x="2458257" y="3232926"/>
              <a:ext cx="620930" cy="138499"/>
            </a:xfrm>
            <a:prstGeom prst="rect">
              <a:avLst/>
            </a:prstGeom>
            <a:solidFill>
              <a:schemeClr val="bg1">
                <a:alpha val="60000"/>
              </a:schemeClr>
            </a:solidFill>
          </p:spPr>
          <p:txBody>
            <a:bodyPr wrap="none" lIns="36000" tIns="0" rIns="36000" bIns="0" rtlCol="0">
              <a:spAutoFit/>
            </a:bodyPr>
            <a:lstStyle/>
            <a:p>
              <a:r>
                <a:rPr lang="en-US" sz="900" b="1"/>
                <a:t>Tushinskaya</a:t>
              </a:r>
            </a:p>
          </p:txBody>
        </p:sp>
        <p:sp>
          <p:nvSpPr>
            <p:cNvPr id="47" name="TextBox 46"/>
            <p:cNvSpPr txBox="1"/>
            <p:nvPr/>
          </p:nvSpPr>
          <p:spPr>
            <a:xfrm>
              <a:off x="2296619" y="2245883"/>
              <a:ext cx="720316" cy="138499"/>
            </a:xfrm>
            <a:prstGeom prst="rect">
              <a:avLst/>
            </a:prstGeom>
            <a:solidFill>
              <a:schemeClr val="bg1">
                <a:alpha val="60000"/>
              </a:schemeClr>
            </a:solidFill>
          </p:spPr>
          <p:txBody>
            <a:bodyPr wrap="none" lIns="36000" tIns="0" rIns="36000" bIns="0" rtlCol="0">
              <a:spAutoFit/>
            </a:bodyPr>
            <a:lstStyle/>
            <a:p>
              <a:r>
                <a:rPr lang="en-US" sz="900" b="1"/>
                <a:t>Skhodnenskaya </a:t>
              </a:r>
            </a:p>
          </p:txBody>
        </p:sp>
        <p:sp>
          <p:nvSpPr>
            <p:cNvPr id="48" name="TextBox 47"/>
            <p:cNvSpPr txBox="1"/>
            <p:nvPr/>
          </p:nvSpPr>
          <p:spPr>
            <a:xfrm>
              <a:off x="2381199" y="1702854"/>
              <a:ext cx="624136" cy="138499"/>
            </a:xfrm>
            <a:prstGeom prst="rect">
              <a:avLst/>
            </a:prstGeom>
            <a:solidFill>
              <a:schemeClr val="bg1">
                <a:alpha val="60000"/>
              </a:schemeClr>
            </a:solidFill>
          </p:spPr>
          <p:txBody>
            <a:bodyPr wrap="none" lIns="36000" tIns="0" rIns="36000" bIns="0" rtlCol="0">
              <a:spAutoFit/>
            </a:bodyPr>
            <a:lstStyle/>
            <a:p>
              <a:r>
                <a:rPr lang="en-US" sz="900" b="1"/>
                <a:t>Planernaya</a:t>
              </a:r>
            </a:p>
          </p:txBody>
        </p:sp>
        <p:grpSp>
          <p:nvGrpSpPr>
            <p:cNvPr id="54" name="Группа 53"/>
            <p:cNvGrpSpPr/>
            <p:nvPr/>
          </p:nvGrpSpPr>
          <p:grpSpPr>
            <a:xfrm>
              <a:off x="5257171" y="4316448"/>
              <a:ext cx="150154" cy="150154"/>
              <a:chOff x="3245105" y="1629536"/>
              <a:chExt cx="184973" cy="184973"/>
            </a:xfrm>
          </p:grpSpPr>
          <p:sp>
            <p:nvSpPr>
              <p:cNvPr id="55" name="Овал 54"/>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56"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sp>
        <p:nvSpPr>
          <p:cNvPr id="86" name="TextBox 85"/>
          <p:cNvSpPr txBox="1"/>
          <p:nvPr/>
        </p:nvSpPr>
        <p:spPr>
          <a:xfrm rot="1325917">
            <a:off x="6940458" y="3511512"/>
            <a:ext cx="684803" cy="292388"/>
          </a:xfrm>
          <a:prstGeom prst="rect">
            <a:avLst/>
          </a:prstGeom>
          <a:noFill/>
        </p:spPr>
        <p:txBody>
          <a:bodyPr wrap="none" rtlCol="0">
            <a:spAutoFit/>
          </a:bodyPr>
          <a:lstStyle/>
          <a:p>
            <a:r>
              <a:rPr lang="en-US" sz="1300">
                <a:solidFill>
                  <a:srgbClr val="0000FF"/>
                </a:solidFill>
              </a:rPr>
              <a:t>45 min</a:t>
            </a:r>
          </a:p>
        </p:txBody>
      </p:sp>
      <p:sp>
        <p:nvSpPr>
          <p:cNvPr id="63" name="Заголовок 1"/>
          <p:cNvSpPr txBox="1">
            <a:spLocks/>
          </p:cNvSpPr>
          <p:nvPr/>
        </p:nvSpPr>
        <p:spPr>
          <a:xfrm>
            <a:off x="446856" y="0"/>
            <a:ext cx="8697144" cy="91556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pPr marL="0" lvl="1"/>
            <a:r>
              <a:rPr lang="en-US" sz="25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New Transport Concessions: "Cable Way"</a:t>
            </a:r>
          </a:p>
        </p:txBody>
      </p:sp>
      <p:grpSp>
        <p:nvGrpSpPr>
          <p:cNvPr id="68" name="Группа 67"/>
          <p:cNvGrpSpPr/>
          <p:nvPr/>
        </p:nvGrpSpPr>
        <p:grpSpPr>
          <a:xfrm>
            <a:off x="5227784" y="1676871"/>
            <a:ext cx="3160640" cy="2434346"/>
            <a:chOff x="867153" y="683150"/>
            <a:chExt cx="4704090" cy="3791909"/>
          </a:xfrm>
        </p:grpSpPr>
        <p:pic>
          <p:nvPicPr>
            <p:cNvPr id="85" name="Picture 6" descr="D:\vlad_MGTNP\Projects\monorail\cable_cars\Doppelmayr\МГТНИИП\m_1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 t="34784" r="-73" b="3493"/>
            <a:stretch/>
          </p:blipFill>
          <p:spPr bwMode="auto">
            <a:xfrm>
              <a:off x="867153" y="684572"/>
              <a:ext cx="4704090" cy="3790487"/>
            </a:xfrm>
            <a:prstGeom prst="rect">
              <a:avLst/>
            </a:prstGeom>
            <a:noFill/>
            <a:extLst>
              <a:ext uri="{909E8E84-426E-40DD-AFC4-6F175D3DCCD1}">
                <a14:hiddenFill xmlns:a14="http://schemas.microsoft.com/office/drawing/2010/main">
                  <a:solidFill>
                    <a:srgbClr val="FFFFFF"/>
                  </a:solidFill>
                </a14:hiddenFill>
              </a:ext>
            </a:extLst>
          </p:spPr>
        </p:pic>
        <p:sp>
          <p:nvSpPr>
            <p:cNvPr id="87" name="Полилиния 86"/>
            <p:cNvSpPr/>
            <p:nvPr/>
          </p:nvSpPr>
          <p:spPr>
            <a:xfrm>
              <a:off x="4235624" y="905762"/>
              <a:ext cx="1335619" cy="3569297"/>
            </a:xfrm>
            <a:custGeom>
              <a:avLst/>
              <a:gdLst>
                <a:gd name="connsiteX0" fmla="*/ 781050 w 781050"/>
                <a:gd name="connsiteY0" fmla="*/ 3009900 h 3009900"/>
                <a:gd name="connsiteX1" fmla="*/ 533400 w 781050"/>
                <a:gd name="connsiteY1" fmla="*/ 2501900 h 3009900"/>
                <a:gd name="connsiteX2" fmla="*/ 508000 w 781050"/>
                <a:gd name="connsiteY2" fmla="*/ 2298700 h 3009900"/>
                <a:gd name="connsiteX3" fmla="*/ 25400 w 781050"/>
                <a:gd name="connsiteY3" fmla="*/ 1022350 h 3009900"/>
                <a:gd name="connsiteX4" fmla="*/ 0 w 781050"/>
                <a:gd name="connsiteY4" fmla="*/ 876300 h 3009900"/>
                <a:gd name="connsiteX5" fmla="*/ 25400 w 781050"/>
                <a:gd name="connsiteY5" fmla="*/ 774700 h 3009900"/>
                <a:gd name="connsiteX6" fmla="*/ 171450 w 781050"/>
                <a:gd name="connsiteY6" fmla="*/ 654050 h 3009900"/>
                <a:gd name="connsiteX7" fmla="*/ 279400 w 781050"/>
                <a:gd name="connsiteY7" fmla="*/ 546100 h 3009900"/>
                <a:gd name="connsiteX8" fmla="*/ 215900 w 781050"/>
                <a:gd name="connsiteY8" fmla="*/ 0 h 3009900"/>
                <a:gd name="connsiteX9" fmla="*/ 215900 w 781050"/>
                <a:gd name="connsiteY9" fmla="*/ 0 h 3009900"/>
                <a:gd name="connsiteX0" fmla="*/ 781050 w 781050"/>
                <a:gd name="connsiteY0" fmla="*/ 3009900 h 3009900"/>
                <a:gd name="connsiteX1" fmla="*/ 533400 w 781050"/>
                <a:gd name="connsiteY1" fmla="*/ 2501900 h 3009900"/>
                <a:gd name="connsiteX2" fmla="*/ 508000 w 781050"/>
                <a:gd name="connsiteY2" fmla="*/ 2298700 h 3009900"/>
                <a:gd name="connsiteX3" fmla="*/ 25400 w 781050"/>
                <a:gd name="connsiteY3" fmla="*/ 1022350 h 3009900"/>
                <a:gd name="connsiteX4" fmla="*/ 0 w 781050"/>
                <a:gd name="connsiteY4" fmla="*/ 876300 h 3009900"/>
                <a:gd name="connsiteX5" fmla="*/ 25400 w 781050"/>
                <a:gd name="connsiteY5" fmla="*/ 774700 h 3009900"/>
                <a:gd name="connsiteX6" fmla="*/ 171450 w 781050"/>
                <a:gd name="connsiteY6" fmla="*/ 654050 h 3009900"/>
                <a:gd name="connsiteX7" fmla="*/ 279400 w 781050"/>
                <a:gd name="connsiteY7" fmla="*/ 546100 h 3009900"/>
                <a:gd name="connsiteX8" fmla="*/ 215900 w 781050"/>
                <a:gd name="connsiteY8" fmla="*/ 0 h 3009900"/>
                <a:gd name="connsiteX9" fmla="*/ 215900 w 781050"/>
                <a:gd name="connsiteY9" fmla="*/ 0 h 3009900"/>
                <a:gd name="connsiteX0" fmla="*/ 755650 w 755650"/>
                <a:gd name="connsiteY0" fmla="*/ 3009900 h 3009900"/>
                <a:gd name="connsiteX1" fmla="*/ 508000 w 755650"/>
                <a:gd name="connsiteY1" fmla="*/ 2501900 h 3009900"/>
                <a:gd name="connsiteX2" fmla="*/ 482600 w 755650"/>
                <a:gd name="connsiteY2" fmla="*/ 2298700 h 3009900"/>
                <a:gd name="connsiteX3" fmla="*/ 0 w 755650"/>
                <a:gd name="connsiteY3" fmla="*/ 1022350 h 3009900"/>
                <a:gd name="connsiteX4" fmla="*/ 0 w 755650"/>
                <a:gd name="connsiteY4" fmla="*/ 774700 h 3009900"/>
                <a:gd name="connsiteX5" fmla="*/ 146050 w 755650"/>
                <a:gd name="connsiteY5" fmla="*/ 654050 h 3009900"/>
                <a:gd name="connsiteX6" fmla="*/ 254000 w 755650"/>
                <a:gd name="connsiteY6" fmla="*/ 546100 h 3009900"/>
                <a:gd name="connsiteX7" fmla="*/ 190500 w 755650"/>
                <a:gd name="connsiteY7" fmla="*/ 0 h 3009900"/>
                <a:gd name="connsiteX8" fmla="*/ 190500 w 755650"/>
                <a:gd name="connsiteY8" fmla="*/ 0 h 3009900"/>
                <a:gd name="connsiteX0" fmla="*/ 781050 w 781050"/>
                <a:gd name="connsiteY0" fmla="*/ 3009900 h 3009900"/>
                <a:gd name="connsiteX1" fmla="*/ 533400 w 781050"/>
                <a:gd name="connsiteY1" fmla="*/ 2501900 h 3009900"/>
                <a:gd name="connsiteX2" fmla="*/ 508000 w 781050"/>
                <a:gd name="connsiteY2" fmla="*/ 2298700 h 3009900"/>
                <a:gd name="connsiteX3" fmla="*/ 25400 w 781050"/>
                <a:gd name="connsiteY3" fmla="*/ 1022350 h 3009900"/>
                <a:gd name="connsiteX4" fmla="*/ 25400 w 781050"/>
                <a:gd name="connsiteY4" fmla="*/ 774700 h 3009900"/>
                <a:gd name="connsiteX5" fmla="*/ 171450 w 781050"/>
                <a:gd name="connsiteY5" fmla="*/ 654050 h 3009900"/>
                <a:gd name="connsiteX6" fmla="*/ 279400 w 781050"/>
                <a:gd name="connsiteY6" fmla="*/ 546100 h 3009900"/>
                <a:gd name="connsiteX7" fmla="*/ 215900 w 781050"/>
                <a:gd name="connsiteY7" fmla="*/ 0 h 3009900"/>
                <a:gd name="connsiteX8" fmla="*/ 215900 w 781050"/>
                <a:gd name="connsiteY8"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179045 w 788645"/>
                <a:gd name="connsiteY5" fmla="*/ 654050 h 3009900"/>
                <a:gd name="connsiteX6" fmla="*/ 286995 w 788645"/>
                <a:gd name="connsiteY6" fmla="*/ 546100 h 3009900"/>
                <a:gd name="connsiteX7" fmla="*/ 223495 w 788645"/>
                <a:gd name="connsiteY7" fmla="*/ 0 h 3009900"/>
                <a:gd name="connsiteX8" fmla="*/ 223495 w 788645"/>
                <a:gd name="connsiteY8"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86995 w 788645"/>
                <a:gd name="connsiteY5" fmla="*/ 546100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88645 w 788645"/>
                <a:gd name="connsiteY0" fmla="*/ 3009900 h 3009900"/>
                <a:gd name="connsiteX1" fmla="*/ 540995 w 788645"/>
                <a:gd name="connsiteY1" fmla="*/ 2501900 h 3009900"/>
                <a:gd name="connsiteX2" fmla="*/ 515595 w 788645"/>
                <a:gd name="connsiteY2" fmla="*/ 2298700 h 3009900"/>
                <a:gd name="connsiteX3" fmla="*/ 32995 w 788645"/>
                <a:gd name="connsiteY3" fmla="*/ 1022350 h 3009900"/>
                <a:gd name="connsiteX4" fmla="*/ 32995 w 788645"/>
                <a:gd name="connsiteY4" fmla="*/ 774700 h 3009900"/>
                <a:gd name="connsiteX5" fmla="*/ 252070 w 788645"/>
                <a:gd name="connsiteY5" fmla="*/ 593725 h 3009900"/>
                <a:gd name="connsiteX6" fmla="*/ 223495 w 788645"/>
                <a:gd name="connsiteY6" fmla="*/ 0 h 3009900"/>
                <a:gd name="connsiteX7" fmla="*/ 223495 w 788645"/>
                <a:gd name="connsiteY7" fmla="*/ 0 h 3009900"/>
                <a:gd name="connsiteX0" fmla="*/ 775348 w 775348"/>
                <a:gd name="connsiteY0" fmla="*/ 3009900 h 3009900"/>
                <a:gd name="connsiteX1" fmla="*/ 527698 w 775348"/>
                <a:gd name="connsiteY1" fmla="*/ 2501900 h 3009900"/>
                <a:gd name="connsiteX2" fmla="*/ 502298 w 775348"/>
                <a:gd name="connsiteY2" fmla="*/ 2298700 h 3009900"/>
                <a:gd name="connsiteX3" fmla="*/ 19698 w 775348"/>
                <a:gd name="connsiteY3" fmla="*/ 1022350 h 3009900"/>
                <a:gd name="connsiteX4" fmla="*/ 73673 w 775348"/>
                <a:gd name="connsiteY4" fmla="*/ 733425 h 3009900"/>
                <a:gd name="connsiteX5" fmla="*/ 238773 w 775348"/>
                <a:gd name="connsiteY5" fmla="*/ 593725 h 3009900"/>
                <a:gd name="connsiteX6" fmla="*/ 210198 w 775348"/>
                <a:gd name="connsiteY6" fmla="*/ 0 h 3009900"/>
                <a:gd name="connsiteX7" fmla="*/ 210198 w 775348"/>
                <a:gd name="connsiteY7" fmla="*/ 0 h 3009900"/>
                <a:gd name="connsiteX0" fmla="*/ 777743 w 777743"/>
                <a:gd name="connsiteY0" fmla="*/ 3009900 h 3009900"/>
                <a:gd name="connsiteX1" fmla="*/ 530093 w 777743"/>
                <a:gd name="connsiteY1" fmla="*/ 2501900 h 3009900"/>
                <a:gd name="connsiteX2" fmla="*/ 504693 w 777743"/>
                <a:gd name="connsiteY2" fmla="*/ 2298700 h 3009900"/>
                <a:gd name="connsiteX3" fmla="*/ 22093 w 777743"/>
                <a:gd name="connsiteY3" fmla="*/ 1022350 h 3009900"/>
                <a:gd name="connsiteX4" fmla="*/ 76068 w 777743"/>
                <a:gd name="connsiteY4" fmla="*/ 733425 h 3009900"/>
                <a:gd name="connsiteX5" fmla="*/ 241168 w 777743"/>
                <a:gd name="connsiteY5" fmla="*/ 593725 h 3009900"/>
                <a:gd name="connsiteX6" fmla="*/ 212593 w 777743"/>
                <a:gd name="connsiteY6" fmla="*/ 0 h 3009900"/>
                <a:gd name="connsiteX7" fmla="*/ 212593 w 777743"/>
                <a:gd name="connsiteY7" fmla="*/ 0 h 3009900"/>
                <a:gd name="connsiteX0" fmla="*/ 777743 w 777743"/>
                <a:gd name="connsiteY0" fmla="*/ 3009900 h 3009900"/>
                <a:gd name="connsiteX1" fmla="*/ 530093 w 777743"/>
                <a:gd name="connsiteY1" fmla="*/ 2501900 h 3009900"/>
                <a:gd name="connsiteX2" fmla="*/ 504693 w 777743"/>
                <a:gd name="connsiteY2" fmla="*/ 2298700 h 3009900"/>
                <a:gd name="connsiteX3" fmla="*/ 22093 w 777743"/>
                <a:gd name="connsiteY3" fmla="*/ 1022350 h 3009900"/>
                <a:gd name="connsiteX4" fmla="*/ 76068 w 777743"/>
                <a:gd name="connsiteY4" fmla="*/ 733425 h 3009900"/>
                <a:gd name="connsiteX5" fmla="*/ 241168 w 777743"/>
                <a:gd name="connsiteY5" fmla="*/ 593725 h 3009900"/>
                <a:gd name="connsiteX6" fmla="*/ 212593 w 777743"/>
                <a:gd name="connsiteY6" fmla="*/ 0 h 3009900"/>
                <a:gd name="connsiteX7" fmla="*/ 212593 w 777743"/>
                <a:gd name="connsiteY7" fmla="*/ 0 h 3009900"/>
                <a:gd name="connsiteX0" fmla="*/ 968243 w 968243"/>
                <a:gd name="connsiteY0" fmla="*/ 3432175 h 3432175"/>
                <a:gd name="connsiteX1" fmla="*/ 530093 w 968243"/>
                <a:gd name="connsiteY1" fmla="*/ 2501900 h 3432175"/>
                <a:gd name="connsiteX2" fmla="*/ 504693 w 968243"/>
                <a:gd name="connsiteY2" fmla="*/ 2298700 h 3432175"/>
                <a:gd name="connsiteX3" fmla="*/ 22093 w 968243"/>
                <a:gd name="connsiteY3" fmla="*/ 1022350 h 3432175"/>
                <a:gd name="connsiteX4" fmla="*/ 76068 w 968243"/>
                <a:gd name="connsiteY4" fmla="*/ 733425 h 3432175"/>
                <a:gd name="connsiteX5" fmla="*/ 241168 w 968243"/>
                <a:gd name="connsiteY5" fmla="*/ 593725 h 3432175"/>
                <a:gd name="connsiteX6" fmla="*/ 212593 w 968243"/>
                <a:gd name="connsiteY6" fmla="*/ 0 h 3432175"/>
                <a:gd name="connsiteX7" fmla="*/ 212593 w 968243"/>
                <a:gd name="connsiteY7" fmla="*/ 0 h 3432175"/>
                <a:gd name="connsiteX0" fmla="*/ 968243 w 968243"/>
                <a:gd name="connsiteY0" fmla="*/ 3432175 h 3432175"/>
                <a:gd name="connsiteX1" fmla="*/ 930144 w 968243"/>
                <a:gd name="connsiteY1" fmla="*/ 3362325 h 3432175"/>
                <a:gd name="connsiteX2" fmla="*/ 530093 w 968243"/>
                <a:gd name="connsiteY2" fmla="*/ 2501900 h 3432175"/>
                <a:gd name="connsiteX3" fmla="*/ 504693 w 968243"/>
                <a:gd name="connsiteY3" fmla="*/ 2298700 h 3432175"/>
                <a:gd name="connsiteX4" fmla="*/ 22093 w 968243"/>
                <a:gd name="connsiteY4" fmla="*/ 1022350 h 3432175"/>
                <a:gd name="connsiteX5" fmla="*/ 76068 w 968243"/>
                <a:gd name="connsiteY5" fmla="*/ 733425 h 3432175"/>
                <a:gd name="connsiteX6" fmla="*/ 241168 w 968243"/>
                <a:gd name="connsiteY6" fmla="*/ 593725 h 3432175"/>
                <a:gd name="connsiteX7" fmla="*/ 212593 w 968243"/>
                <a:gd name="connsiteY7" fmla="*/ 0 h 3432175"/>
                <a:gd name="connsiteX8" fmla="*/ 212593 w 968243"/>
                <a:gd name="connsiteY8" fmla="*/ 0 h 3432175"/>
                <a:gd name="connsiteX0" fmla="*/ 1355593 w 1355593"/>
                <a:gd name="connsiteY0" fmla="*/ 3622675 h 3622675"/>
                <a:gd name="connsiteX1" fmla="*/ 930144 w 1355593"/>
                <a:gd name="connsiteY1" fmla="*/ 3362325 h 3622675"/>
                <a:gd name="connsiteX2" fmla="*/ 530093 w 1355593"/>
                <a:gd name="connsiteY2" fmla="*/ 2501900 h 3622675"/>
                <a:gd name="connsiteX3" fmla="*/ 504693 w 1355593"/>
                <a:gd name="connsiteY3" fmla="*/ 2298700 h 3622675"/>
                <a:gd name="connsiteX4" fmla="*/ 22093 w 1355593"/>
                <a:gd name="connsiteY4" fmla="*/ 1022350 h 3622675"/>
                <a:gd name="connsiteX5" fmla="*/ 76068 w 1355593"/>
                <a:gd name="connsiteY5" fmla="*/ 733425 h 3622675"/>
                <a:gd name="connsiteX6" fmla="*/ 241168 w 1355593"/>
                <a:gd name="connsiteY6" fmla="*/ 593725 h 3622675"/>
                <a:gd name="connsiteX7" fmla="*/ 212593 w 1355593"/>
                <a:gd name="connsiteY7" fmla="*/ 0 h 3622675"/>
                <a:gd name="connsiteX8" fmla="*/ 212593 w 1355593"/>
                <a:gd name="connsiteY8" fmla="*/ 0 h 3622675"/>
                <a:gd name="connsiteX0" fmla="*/ 1355593 w 1355593"/>
                <a:gd name="connsiteY0" fmla="*/ 3622675 h 3622675"/>
                <a:gd name="connsiteX1" fmla="*/ 930144 w 1355593"/>
                <a:gd name="connsiteY1" fmla="*/ 3362325 h 3622675"/>
                <a:gd name="connsiteX2" fmla="*/ 530093 w 1355593"/>
                <a:gd name="connsiteY2" fmla="*/ 2501900 h 3622675"/>
                <a:gd name="connsiteX3" fmla="*/ 504693 w 1355593"/>
                <a:gd name="connsiteY3" fmla="*/ 2298700 h 3622675"/>
                <a:gd name="connsiteX4" fmla="*/ 22093 w 1355593"/>
                <a:gd name="connsiteY4" fmla="*/ 1022350 h 3622675"/>
                <a:gd name="connsiteX5" fmla="*/ 76068 w 1355593"/>
                <a:gd name="connsiteY5" fmla="*/ 733425 h 3622675"/>
                <a:gd name="connsiteX6" fmla="*/ 241168 w 1355593"/>
                <a:gd name="connsiteY6" fmla="*/ 593725 h 3622675"/>
                <a:gd name="connsiteX7" fmla="*/ 212593 w 1355593"/>
                <a:gd name="connsiteY7" fmla="*/ 0 h 3622675"/>
                <a:gd name="connsiteX8" fmla="*/ 212593 w 1355593"/>
                <a:gd name="connsiteY8" fmla="*/ 0 h 3622675"/>
                <a:gd name="connsiteX0" fmla="*/ 1355593 w 1355593"/>
                <a:gd name="connsiteY0" fmla="*/ 3622675 h 3622675"/>
                <a:gd name="connsiteX1" fmla="*/ 930144 w 1355593"/>
                <a:gd name="connsiteY1" fmla="*/ 3362325 h 3622675"/>
                <a:gd name="connsiteX2" fmla="*/ 530093 w 1355593"/>
                <a:gd name="connsiteY2" fmla="*/ 2501900 h 3622675"/>
                <a:gd name="connsiteX3" fmla="*/ 504693 w 1355593"/>
                <a:gd name="connsiteY3" fmla="*/ 2298700 h 3622675"/>
                <a:gd name="connsiteX4" fmla="*/ 22093 w 1355593"/>
                <a:gd name="connsiteY4" fmla="*/ 1022350 h 3622675"/>
                <a:gd name="connsiteX5" fmla="*/ 76068 w 1355593"/>
                <a:gd name="connsiteY5" fmla="*/ 733425 h 3622675"/>
                <a:gd name="connsiteX6" fmla="*/ 241168 w 1355593"/>
                <a:gd name="connsiteY6" fmla="*/ 593725 h 3622675"/>
                <a:gd name="connsiteX7" fmla="*/ 212593 w 1355593"/>
                <a:gd name="connsiteY7" fmla="*/ 0 h 3622675"/>
                <a:gd name="connsiteX8" fmla="*/ 212593 w 1355593"/>
                <a:gd name="connsiteY8" fmla="*/ 0 h 362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593" h="3622675">
                  <a:moveTo>
                    <a:pt x="1355593" y="3622675"/>
                  </a:moveTo>
                  <a:cubicBezTo>
                    <a:pt x="1156627" y="3567642"/>
                    <a:pt x="976710" y="3455458"/>
                    <a:pt x="930144" y="3362325"/>
                  </a:cubicBezTo>
                  <a:lnTo>
                    <a:pt x="530093" y="2501900"/>
                  </a:lnTo>
                  <a:cubicBezTo>
                    <a:pt x="493051" y="2415117"/>
                    <a:pt x="538560" y="2375958"/>
                    <a:pt x="504693" y="2298700"/>
                  </a:cubicBezTo>
                  <a:lnTo>
                    <a:pt x="22093" y="1022350"/>
                  </a:lnTo>
                  <a:cubicBezTo>
                    <a:pt x="-35057" y="860425"/>
                    <a:pt x="31618" y="768350"/>
                    <a:pt x="76068" y="733425"/>
                  </a:cubicBezTo>
                  <a:lnTo>
                    <a:pt x="241168" y="593725"/>
                  </a:lnTo>
                  <a:cubicBezTo>
                    <a:pt x="333243" y="519642"/>
                    <a:pt x="222118" y="197908"/>
                    <a:pt x="212593" y="0"/>
                  </a:cubicBezTo>
                  <a:lnTo>
                    <a:pt x="212593" y="0"/>
                  </a:lnTo>
                </a:path>
              </a:pathLst>
            </a:custGeom>
            <a:noFill/>
            <a:ln w="38100">
              <a:solidFill>
                <a:srgbClr val="0066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олилиния 87"/>
            <p:cNvSpPr/>
            <p:nvPr/>
          </p:nvSpPr>
          <p:spPr>
            <a:xfrm>
              <a:off x="3231336" y="1725355"/>
              <a:ext cx="1052549" cy="2723636"/>
            </a:xfrm>
            <a:custGeom>
              <a:avLst/>
              <a:gdLst>
                <a:gd name="connsiteX0" fmla="*/ 31750 w 177800"/>
                <a:gd name="connsiteY0" fmla="*/ 2203450 h 2203450"/>
                <a:gd name="connsiteX1" fmla="*/ 0 w 177800"/>
                <a:gd name="connsiteY1" fmla="*/ 1974850 h 2203450"/>
                <a:gd name="connsiteX2" fmla="*/ 22225 w 177800"/>
                <a:gd name="connsiteY2" fmla="*/ 1857375 h 2203450"/>
                <a:gd name="connsiteX3" fmla="*/ 120650 w 177800"/>
                <a:gd name="connsiteY3" fmla="*/ 1555750 h 2203450"/>
                <a:gd name="connsiteX4" fmla="*/ 177800 w 177800"/>
                <a:gd name="connsiteY4" fmla="*/ 612775 h 2203450"/>
                <a:gd name="connsiteX5" fmla="*/ 123825 w 177800"/>
                <a:gd name="connsiteY5" fmla="*/ 323850 h 2203450"/>
                <a:gd name="connsiteX6" fmla="*/ 60325 w 177800"/>
                <a:gd name="connsiteY6" fmla="*/ 0 h 2203450"/>
                <a:gd name="connsiteX7" fmla="*/ 60325 w 177800"/>
                <a:gd name="connsiteY7" fmla="*/ 0 h 2203450"/>
                <a:gd name="connsiteX0" fmla="*/ 31750 w 177800"/>
                <a:gd name="connsiteY0" fmla="*/ 2203450 h 2203450"/>
                <a:gd name="connsiteX1" fmla="*/ 0 w 177800"/>
                <a:gd name="connsiteY1" fmla="*/ 1974850 h 2203450"/>
                <a:gd name="connsiteX2" fmla="*/ 22225 w 177800"/>
                <a:gd name="connsiteY2" fmla="*/ 1857375 h 2203450"/>
                <a:gd name="connsiteX3" fmla="*/ 120650 w 177800"/>
                <a:gd name="connsiteY3" fmla="*/ 1555750 h 2203450"/>
                <a:gd name="connsiteX4" fmla="*/ 177800 w 177800"/>
                <a:gd name="connsiteY4" fmla="*/ 612775 h 2203450"/>
                <a:gd name="connsiteX5" fmla="*/ 123825 w 177800"/>
                <a:gd name="connsiteY5" fmla="*/ 323850 h 2203450"/>
                <a:gd name="connsiteX6" fmla="*/ 60325 w 177800"/>
                <a:gd name="connsiteY6" fmla="*/ 0 h 2203450"/>
                <a:gd name="connsiteX7" fmla="*/ 60325 w 177800"/>
                <a:gd name="connsiteY7" fmla="*/ 0 h 2203450"/>
                <a:gd name="connsiteX0" fmla="*/ 39158 w 185208"/>
                <a:gd name="connsiteY0" fmla="*/ 2203450 h 2203450"/>
                <a:gd name="connsiteX1" fmla="*/ 7408 w 185208"/>
                <a:gd name="connsiteY1" fmla="*/ 1974850 h 2203450"/>
                <a:gd name="connsiteX2" fmla="*/ 29633 w 185208"/>
                <a:gd name="connsiteY2" fmla="*/ 1857375 h 2203450"/>
                <a:gd name="connsiteX3" fmla="*/ 128058 w 185208"/>
                <a:gd name="connsiteY3" fmla="*/ 1555750 h 2203450"/>
                <a:gd name="connsiteX4" fmla="*/ 185208 w 185208"/>
                <a:gd name="connsiteY4" fmla="*/ 612775 h 2203450"/>
                <a:gd name="connsiteX5" fmla="*/ 131233 w 185208"/>
                <a:gd name="connsiteY5" fmla="*/ 323850 h 2203450"/>
                <a:gd name="connsiteX6" fmla="*/ 67733 w 185208"/>
                <a:gd name="connsiteY6" fmla="*/ 0 h 2203450"/>
                <a:gd name="connsiteX7" fmla="*/ 67733 w 185208"/>
                <a:gd name="connsiteY7" fmla="*/ 0 h 2203450"/>
                <a:gd name="connsiteX0" fmla="*/ 39158 w 185208"/>
                <a:gd name="connsiteY0" fmla="*/ 2203450 h 2203450"/>
                <a:gd name="connsiteX1" fmla="*/ 7408 w 185208"/>
                <a:gd name="connsiteY1" fmla="*/ 2025650 h 2203450"/>
                <a:gd name="connsiteX2" fmla="*/ 29633 w 185208"/>
                <a:gd name="connsiteY2" fmla="*/ 1857375 h 2203450"/>
                <a:gd name="connsiteX3" fmla="*/ 128058 w 185208"/>
                <a:gd name="connsiteY3" fmla="*/ 1555750 h 2203450"/>
                <a:gd name="connsiteX4" fmla="*/ 185208 w 185208"/>
                <a:gd name="connsiteY4" fmla="*/ 612775 h 2203450"/>
                <a:gd name="connsiteX5" fmla="*/ 131233 w 185208"/>
                <a:gd name="connsiteY5" fmla="*/ 323850 h 2203450"/>
                <a:gd name="connsiteX6" fmla="*/ 67733 w 185208"/>
                <a:gd name="connsiteY6" fmla="*/ 0 h 2203450"/>
                <a:gd name="connsiteX7" fmla="*/ 67733 w 185208"/>
                <a:gd name="connsiteY7" fmla="*/ 0 h 2203450"/>
                <a:gd name="connsiteX0" fmla="*/ 34926 w 180976"/>
                <a:gd name="connsiteY0" fmla="*/ 2203450 h 2203450"/>
                <a:gd name="connsiteX1" fmla="*/ 3176 w 180976"/>
                <a:gd name="connsiteY1" fmla="*/ 2025650 h 2203450"/>
                <a:gd name="connsiteX2" fmla="*/ 25401 w 180976"/>
                <a:gd name="connsiteY2" fmla="*/ 1857375 h 2203450"/>
                <a:gd name="connsiteX3" fmla="*/ 123826 w 180976"/>
                <a:gd name="connsiteY3" fmla="*/ 1555750 h 2203450"/>
                <a:gd name="connsiteX4" fmla="*/ 180976 w 180976"/>
                <a:gd name="connsiteY4" fmla="*/ 612775 h 2203450"/>
                <a:gd name="connsiteX5" fmla="*/ 127001 w 180976"/>
                <a:gd name="connsiteY5" fmla="*/ 323850 h 2203450"/>
                <a:gd name="connsiteX6" fmla="*/ 63501 w 180976"/>
                <a:gd name="connsiteY6" fmla="*/ 0 h 2203450"/>
                <a:gd name="connsiteX7" fmla="*/ 63501 w 180976"/>
                <a:gd name="connsiteY7" fmla="*/ 0 h 2203450"/>
                <a:gd name="connsiteX0" fmla="*/ 34926 w 180976"/>
                <a:gd name="connsiteY0" fmla="*/ 2203450 h 2203450"/>
                <a:gd name="connsiteX1" fmla="*/ 3176 w 180976"/>
                <a:gd name="connsiteY1" fmla="*/ 2025650 h 2203450"/>
                <a:gd name="connsiteX2" fmla="*/ 25401 w 180976"/>
                <a:gd name="connsiteY2" fmla="*/ 1857375 h 2203450"/>
                <a:gd name="connsiteX3" fmla="*/ 123826 w 180976"/>
                <a:gd name="connsiteY3" fmla="*/ 1555750 h 2203450"/>
                <a:gd name="connsiteX4" fmla="*/ 180976 w 180976"/>
                <a:gd name="connsiteY4" fmla="*/ 612775 h 2203450"/>
                <a:gd name="connsiteX5" fmla="*/ 127001 w 180976"/>
                <a:gd name="connsiteY5" fmla="*/ 323850 h 2203450"/>
                <a:gd name="connsiteX6" fmla="*/ 63501 w 180976"/>
                <a:gd name="connsiteY6" fmla="*/ 0 h 2203450"/>
                <a:gd name="connsiteX7" fmla="*/ 63501 w 180976"/>
                <a:gd name="connsiteY7" fmla="*/ 0 h 2203450"/>
                <a:gd name="connsiteX0" fmla="*/ 34926 w 191497"/>
                <a:gd name="connsiteY0" fmla="*/ 2203450 h 2203450"/>
                <a:gd name="connsiteX1" fmla="*/ 3176 w 191497"/>
                <a:gd name="connsiteY1" fmla="*/ 2025650 h 2203450"/>
                <a:gd name="connsiteX2" fmla="*/ 25401 w 191497"/>
                <a:gd name="connsiteY2" fmla="*/ 1857375 h 2203450"/>
                <a:gd name="connsiteX3" fmla="*/ 123826 w 191497"/>
                <a:gd name="connsiteY3" fmla="*/ 1555750 h 2203450"/>
                <a:gd name="connsiteX4" fmla="*/ 180976 w 191497"/>
                <a:gd name="connsiteY4" fmla="*/ 612775 h 2203450"/>
                <a:gd name="connsiteX5" fmla="*/ 127001 w 191497"/>
                <a:gd name="connsiteY5" fmla="*/ 323850 h 2203450"/>
                <a:gd name="connsiteX6" fmla="*/ 63501 w 191497"/>
                <a:gd name="connsiteY6" fmla="*/ 0 h 2203450"/>
                <a:gd name="connsiteX7" fmla="*/ 63501 w 191497"/>
                <a:gd name="connsiteY7" fmla="*/ 0 h 2203450"/>
                <a:gd name="connsiteX0" fmla="*/ 34926 w 180976"/>
                <a:gd name="connsiteY0" fmla="*/ 2203450 h 2203450"/>
                <a:gd name="connsiteX1" fmla="*/ 3176 w 180976"/>
                <a:gd name="connsiteY1" fmla="*/ 2025650 h 2203450"/>
                <a:gd name="connsiteX2" fmla="*/ 25401 w 180976"/>
                <a:gd name="connsiteY2" fmla="*/ 1857375 h 2203450"/>
                <a:gd name="connsiteX3" fmla="*/ 123826 w 180976"/>
                <a:gd name="connsiteY3" fmla="*/ 1555750 h 2203450"/>
                <a:gd name="connsiteX4" fmla="*/ 180976 w 180976"/>
                <a:gd name="connsiteY4" fmla="*/ 612775 h 2203450"/>
                <a:gd name="connsiteX5" fmla="*/ 127001 w 180976"/>
                <a:gd name="connsiteY5" fmla="*/ 323850 h 2203450"/>
                <a:gd name="connsiteX6" fmla="*/ 63501 w 180976"/>
                <a:gd name="connsiteY6" fmla="*/ 0 h 2203450"/>
                <a:gd name="connsiteX7" fmla="*/ 63501 w 180976"/>
                <a:gd name="connsiteY7"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27001 w 174626"/>
                <a:gd name="connsiteY5" fmla="*/ 323850 h 2203450"/>
                <a:gd name="connsiteX6" fmla="*/ 63501 w 174626"/>
                <a:gd name="connsiteY6" fmla="*/ 0 h 2203450"/>
                <a:gd name="connsiteX7" fmla="*/ 63501 w 174626"/>
                <a:gd name="connsiteY7"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49226 w 174626"/>
                <a:gd name="connsiteY5" fmla="*/ 511175 h 2203450"/>
                <a:gd name="connsiteX6" fmla="*/ 127001 w 174626"/>
                <a:gd name="connsiteY6" fmla="*/ 323850 h 2203450"/>
                <a:gd name="connsiteX7" fmla="*/ 63501 w 174626"/>
                <a:gd name="connsiteY7" fmla="*/ 0 h 2203450"/>
                <a:gd name="connsiteX8" fmla="*/ 63501 w 174626"/>
                <a:gd name="connsiteY8"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55576 w 174626"/>
                <a:gd name="connsiteY5" fmla="*/ 508000 h 2203450"/>
                <a:gd name="connsiteX6" fmla="*/ 127001 w 174626"/>
                <a:gd name="connsiteY6" fmla="*/ 323850 h 2203450"/>
                <a:gd name="connsiteX7" fmla="*/ 63501 w 174626"/>
                <a:gd name="connsiteY7" fmla="*/ 0 h 2203450"/>
                <a:gd name="connsiteX8" fmla="*/ 63501 w 174626"/>
                <a:gd name="connsiteY8" fmla="*/ 0 h 2203450"/>
                <a:gd name="connsiteX0" fmla="*/ 34926 w 174626"/>
                <a:gd name="connsiteY0" fmla="*/ 2203450 h 2203450"/>
                <a:gd name="connsiteX1" fmla="*/ 3176 w 174626"/>
                <a:gd name="connsiteY1" fmla="*/ 2025650 h 2203450"/>
                <a:gd name="connsiteX2" fmla="*/ 25401 w 174626"/>
                <a:gd name="connsiteY2" fmla="*/ 1857375 h 2203450"/>
                <a:gd name="connsiteX3" fmla="*/ 123826 w 174626"/>
                <a:gd name="connsiteY3" fmla="*/ 1555750 h 2203450"/>
                <a:gd name="connsiteX4" fmla="*/ 174626 w 174626"/>
                <a:gd name="connsiteY4" fmla="*/ 669925 h 2203450"/>
                <a:gd name="connsiteX5" fmla="*/ 155576 w 174626"/>
                <a:gd name="connsiteY5" fmla="*/ 508000 h 2203450"/>
                <a:gd name="connsiteX6" fmla="*/ 127001 w 174626"/>
                <a:gd name="connsiteY6" fmla="*/ 323850 h 2203450"/>
                <a:gd name="connsiteX7" fmla="*/ 63501 w 174626"/>
                <a:gd name="connsiteY7" fmla="*/ 0 h 2203450"/>
                <a:gd name="connsiteX8" fmla="*/ 63501 w 174626"/>
                <a:gd name="connsiteY8" fmla="*/ 0 h 2203450"/>
                <a:gd name="connsiteX0" fmla="*/ 34926 w 175904"/>
                <a:gd name="connsiteY0" fmla="*/ 2203450 h 2203450"/>
                <a:gd name="connsiteX1" fmla="*/ 3176 w 175904"/>
                <a:gd name="connsiteY1" fmla="*/ 2025650 h 2203450"/>
                <a:gd name="connsiteX2" fmla="*/ 25401 w 175904"/>
                <a:gd name="connsiteY2" fmla="*/ 1857375 h 2203450"/>
                <a:gd name="connsiteX3" fmla="*/ 123826 w 175904"/>
                <a:gd name="connsiteY3" fmla="*/ 1555750 h 2203450"/>
                <a:gd name="connsiteX4" fmla="*/ 174626 w 175904"/>
                <a:gd name="connsiteY4" fmla="*/ 669925 h 2203450"/>
                <a:gd name="connsiteX5" fmla="*/ 155576 w 175904"/>
                <a:gd name="connsiteY5" fmla="*/ 508000 h 2203450"/>
                <a:gd name="connsiteX6" fmla="*/ 127001 w 175904"/>
                <a:gd name="connsiteY6" fmla="*/ 323850 h 2203450"/>
                <a:gd name="connsiteX7" fmla="*/ 63501 w 175904"/>
                <a:gd name="connsiteY7" fmla="*/ 0 h 2203450"/>
                <a:gd name="connsiteX8" fmla="*/ 63501 w 175904"/>
                <a:gd name="connsiteY8" fmla="*/ 0 h 2203450"/>
                <a:gd name="connsiteX0" fmla="*/ 34926 w 175904"/>
                <a:gd name="connsiteY0" fmla="*/ 2203450 h 2203450"/>
                <a:gd name="connsiteX1" fmla="*/ 32545 w 175904"/>
                <a:gd name="connsiteY1" fmla="*/ 2159000 h 2203450"/>
                <a:gd name="connsiteX2" fmla="*/ 3176 w 175904"/>
                <a:gd name="connsiteY2" fmla="*/ 2025650 h 2203450"/>
                <a:gd name="connsiteX3" fmla="*/ 25401 w 175904"/>
                <a:gd name="connsiteY3" fmla="*/ 1857375 h 2203450"/>
                <a:gd name="connsiteX4" fmla="*/ 123826 w 175904"/>
                <a:gd name="connsiteY4" fmla="*/ 1555750 h 2203450"/>
                <a:gd name="connsiteX5" fmla="*/ 174626 w 175904"/>
                <a:gd name="connsiteY5" fmla="*/ 669925 h 2203450"/>
                <a:gd name="connsiteX6" fmla="*/ 155576 w 175904"/>
                <a:gd name="connsiteY6" fmla="*/ 508000 h 2203450"/>
                <a:gd name="connsiteX7" fmla="*/ 127001 w 175904"/>
                <a:gd name="connsiteY7" fmla="*/ 323850 h 2203450"/>
                <a:gd name="connsiteX8" fmla="*/ 63501 w 175904"/>
                <a:gd name="connsiteY8" fmla="*/ 0 h 2203450"/>
                <a:gd name="connsiteX9" fmla="*/ 63501 w 175904"/>
                <a:gd name="connsiteY9" fmla="*/ 0 h 2203450"/>
                <a:gd name="connsiteX0" fmla="*/ 1342233 w 1342233"/>
                <a:gd name="connsiteY0" fmla="*/ 3020219 h 3020219"/>
                <a:gd name="connsiteX1" fmla="*/ 32545 w 1342233"/>
                <a:gd name="connsiteY1" fmla="*/ 2159000 h 3020219"/>
                <a:gd name="connsiteX2" fmla="*/ 3176 w 1342233"/>
                <a:gd name="connsiteY2" fmla="*/ 2025650 h 3020219"/>
                <a:gd name="connsiteX3" fmla="*/ 25401 w 1342233"/>
                <a:gd name="connsiteY3" fmla="*/ 1857375 h 3020219"/>
                <a:gd name="connsiteX4" fmla="*/ 123826 w 1342233"/>
                <a:gd name="connsiteY4" fmla="*/ 1555750 h 3020219"/>
                <a:gd name="connsiteX5" fmla="*/ 174626 w 1342233"/>
                <a:gd name="connsiteY5" fmla="*/ 669925 h 3020219"/>
                <a:gd name="connsiteX6" fmla="*/ 155576 w 1342233"/>
                <a:gd name="connsiteY6" fmla="*/ 508000 h 3020219"/>
                <a:gd name="connsiteX7" fmla="*/ 127001 w 1342233"/>
                <a:gd name="connsiteY7" fmla="*/ 323850 h 3020219"/>
                <a:gd name="connsiteX8" fmla="*/ 63501 w 1342233"/>
                <a:gd name="connsiteY8" fmla="*/ 0 h 3020219"/>
                <a:gd name="connsiteX9" fmla="*/ 63501 w 1342233"/>
                <a:gd name="connsiteY9" fmla="*/ 0 h 3020219"/>
                <a:gd name="connsiteX0" fmla="*/ 1342233 w 1342233"/>
                <a:gd name="connsiteY0" fmla="*/ 3020219 h 3020219"/>
                <a:gd name="connsiteX1" fmla="*/ 584995 w 1342233"/>
                <a:gd name="connsiteY1" fmla="*/ 2523331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342233 w 1342233"/>
                <a:gd name="connsiteY0" fmla="*/ 3020219 h 3020219"/>
                <a:gd name="connsiteX1" fmla="*/ 749301 w 1342233"/>
                <a:gd name="connsiteY1" fmla="*/ 2494756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342233 w 1342233"/>
                <a:gd name="connsiteY0" fmla="*/ 3020219 h 3020219"/>
                <a:gd name="connsiteX1" fmla="*/ 749301 w 1342233"/>
                <a:gd name="connsiteY1" fmla="*/ 2494756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342233 w 1342233"/>
                <a:gd name="connsiteY0" fmla="*/ 3020219 h 3020219"/>
                <a:gd name="connsiteX1" fmla="*/ 749301 w 1342233"/>
                <a:gd name="connsiteY1" fmla="*/ 2494756 h 3020219"/>
                <a:gd name="connsiteX2" fmla="*/ 32545 w 1342233"/>
                <a:gd name="connsiteY2" fmla="*/ 2159000 h 3020219"/>
                <a:gd name="connsiteX3" fmla="*/ 3176 w 1342233"/>
                <a:gd name="connsiteY3" fmla="*/ 2025650 h 3020219"/>
                <a:gd name="connsiteX4" fmla="*/ 25401 w 1342233"/>
                <a:gd name="connsiteY4" fmla="*/ 1857375 h 3020219"/>
                <a:gd name="connsiteX5" fmla="*/ 123826 w 1342233"/>
                <a:gd name="connsiteY5" fmla="*/ 1555750 h 3020219"/>
                <a:gd name="connsiteX6" fmla="*/ 174626 w 1342233"/>
                <a:gd name="connsiteY6" fmla="*/ 669925 h 3020219"/>
                <a:gd name="connsiteX7" fmla="*/ 155576 w 1342233"/>
                <a:gd name="connsiteY7" fmla="*/ 508000 h 3020219"/>
                <a:gd name="connsiteX8" fmla="*/ 127001 w 1342233"/>
                <a:gd name="connsiteY8" fmla="*/ 323850 h 3020219"/>
                <a:gd name="connsiteX9" fmla="*/ 63501 w 1342233"/>
                <a:gd name="connsiteY9" fmla="*/ 0 h 3020219"/>
                <a:gd name="connsiteX10" fmla="*/ 63501 w 1342233"/>
                <a:gd name="connsiteY10" fmla="*/ 0 h 3020219"/>
                <a:gd name="connsiteX0" fmla="*/ 1068290 w 1068290"/>
                <a:gd name="connsiteY0" fmla="*/ 2764366 h 2764366"/>
                <a:gd name="connsiteX1" fmla="*/ 749301 w 1068290"/>
                <a:gd name="connsiteY1" fmla="*/ 2494756 h 2764366"/>
                <a:gd name="connsiteX2" fmla="*/ 32545 w 1068290"/>
                <a:gd name="connsiteY2" fmla="*/ 2159000 h 2764366"/>
                <a:gd name="connsiteX3" fmla="*/ 3176 w 1068290"/>
                <a:gd name="connsiteY3" fmla="*/ 2025650 h 2764366"/>
                <a:gd name="connsiteX4" fmla="*/ 25401 w 1068290"/>
                <a:gd name="connsiteY4" fmla="*/ 1857375 h 2764366"/>
                <a:gd name="connsiteX5" fmla="*/ 123826 w 1068290"/>
                <a:gd name="connsiteY5" fmla="*/ 1555750 h 2764366"/>
                <a:gd name="connsiteX6" fmla="*/ 174626 w 1068290"/>
                <a:gd name="connsiteY6" fmla="*/ 669925 h 2764366"/>
                <a:gd name="connsiteX7" fmla="*/ 155576 w 1068290"/>
                <a:gd name="connsiteY7" fmla="*/ 508000 h 2764366"/>
                <a:gd name="connsiteX8" fmla="*/ 127001 w 1068290"/>
                <a:gd name="connsiteY8" fmla="*/ 323850 h 2764366"/>
                <a:gd name="connsiteX9" fmla="*/ 63501 w 1068290"/>
                <a:gd name="connsiteY9" fmla="*/ 0 h 2764366"/>
                <a:gd name="connsiteX10" fmla="*/ 63501 w 1068290"/>
                <a:gd name="connsiteY10" fmla="*/ 0 h 276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290" h="2764366">
                  <a:moveTo>
                    <a:pt x="1068290" y="2764366"/>
                  </a:moveTo>
                  <a:cubicBezTo>
                    <a:pt x="870646" y="2589212"/>
                    <a:pt x="946945" y="2669910"/>
                    <a:pt x="749301" y="2494756"/>
                  </a:cubicBezTo>
                  <a:cubicBezTo>
                    <a:pt x="610395" y="2406650"/>
                    <a:pt x="104777" y="2406650"/>
                    <a:pt x="32545" y="2159000"/>
                  </a:cubicBezTo>
                  <a:lnTo>
                    <a:pt x="3176" y="2025650"/>
                  </a:lnTo>
                  <a:cubicBezTo>
                    <a:pt x="-2116" y="1983317"/>
                    <a:pt x="-4232" y="1915583"/>
                    <a:pt x="25401" y="1857375"/>
                  </a:cubicBezTo>
                  <a:cubicBezTo>
                    <a:pt x="58209" y="1756833"/>
                    <a:pt x="129118" y="1646767"/>
                    <a:pt x="123826" y="1555750"/>
                  </a:cubicBezTo>
                  <a:cubicBezTo>
                    <a:pt x="142876" y="1241425"/>
                    <a:pt x="152401" y="847725"/>
                    <a:pt x="174626" y="669925"/>
                  </a:cubicBezTo>
                  <a:cubicBezTo>
                    <a:pt x="180976" y="609600"/>
                    <a:pt x="161926" y="571500"/>
                    <a:pt x="155576" y="508000"/>
                  </a:cubicBezTo>
                  <a:lnTo>
                    <a:pt x="127001" y="323850"/>
                  </a:lnTo>
                  <a:lnTo>
                    <a:pt x="63501" y="0"/>
                  </a:lnTo>
                  <a:lnTo>
                    <a:pt x="63501" y="0"/>
                  </a:lnTo>
                </a:path>
              </a:pathLst>
            </a:custGeom>
            <a:noFill/>
            <a:ln w="38100">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9" name="Группа 88"/>
            <p:cNvGrpSpPr/>
            <p:nvPr/>
          </p:nvGrpSpPr>
          <p:grpSpPr>
            <a:xfrm>
              <a:off x="4351490" y="846732"/>
              <a:ext cx="150154" cy="150154"/>
              <a:chOff x="3245105" y="1629536"/>
              <a:chExt cx="184973" cy="184973"/>
            </a:xfrm>
          </p:grpSpPr>
          <p:sp>
            <p:nvSpPr>
              <p:cNvPr id="133" name="Овал 132"/>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34"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90" name="Группа 89"/>
            <p:cNvGrpSpPr/>
            <p:nvPr/>
          </p:nvGrpSpPr>
          <p:grpSpPr>
            <a:xfrm>
              <a:off x="4246636" y="2038583"/>
              <a:ext cx="150154" cy="150154"/>
              <a:chOff x="3245105" y="1629536"/>
              <a:chExt cx="184973" cy="184973"/>
            </a:xfrm>
          </p:grpSpPr>
          <p:sp>
            <p:nvSpPr>
              <p:cNvPr id="131" name="Овал 130"/>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32"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91" name="Группа 90"/>
            <p:cNvGrpSpPr/>
            <p:nvPr/>
          </p:nvGrpSpPr>
          <p:grpSpPr>
            <a:xfrm>
              <a:off x="4501644" y="2692381"/>
              <a:ext cx="150154" cy="150154"/>
              <a:chOff x="3245105" y="1629536"/>
              <a:chExt cx="184973" cy="184973"/>
            </a:xfrm>
          </p:grpSpPr>
          <p:sp>
            <p:nvSpPr>
              <p:cNvPr id="129" name="Овал 128"/>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30"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92" name="Группа 91"/>
            <p:cNvGrpSpPr/>
            <p:nvPr/>
          </p:nvGrpSpPr>
          <p:grpSpPr>
            <a:xfrm>
              <a:off x="4851754" y="3618484"/>
              <a:ext cx="150154" cy="150154"/>
              <a:chOff x="3245105" y="1629536"/>
              <a:chExt cx="184973" cy="184973"/>
            </a:xfrm>
          </p:grpSpPr>
          <p:sp>
            <p:nvSpPr>
              <p:cNvPr id="127" name="Овал 126"/>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28"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93" name="Группа 92"/>
            <p:cNvGrpSpPr/>
            <p:nvPr/>
          </p:nvGrpSpPr>
          <p:grpSpPr>
            <a:xfrm>
              <a:off x="3226836" y="1725355"/>
              <a:ext cx="150154" cy="150154"/>
              <a:chOff x="3245105" y="1629536"/>
              <a:chExt cx="184973" cy="184973"/>
            </a:xfrm>
          </p:grpSpPr>
          <p:sp>
            <p:nvSpPr>
              <p:cNvPr id="125" name="Овал 124"/>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26"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solidFill>
                <a:srgbClr val="7030A0"/>
              </a:solidFill>
              <a:extLst/>
            </p:spPr>
          </p:pic>
        </p:grpSp>
        <p:grpSp>
          <p:nvGrpSpPr>
            <p:cNvPr id="94" name="Группа 93"/>
            <p:cNvGrpSpPr/>
            <p:nvPr/>
          </p:nvGrpSpPr>
          <p:grpSpPr>
            <a:xfrm>
              <a:off x="3316385" y="2235256"/>
              <a:ext cx="150154" cy="150154"/>
              <a:chOff x="3245105" y="1629536"/>
              <a:chExt cx="184973" cy="184973"/>
            </a:xfrm>
          </p:grpSpPr>
          <p:sp>
            <p:nvSpPr>
              <p:cNvPr id="123" name="Овал 122"/>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24"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95" name="Группа 94"/>
            <p:cNvGrpSpPr/>
            <p:nvPr/>
          </p:nvGrpSpPr>
          <p:grpSpPr>
            <a:xfrm>
              <a:off x="3255779" y="3280080"/>
              <a:ext cx="150154" cy="150154"/>
              <a:chOff x="3245105" y="1629536"/>
              <a:chExt cx="184973" cy="184973"/>
            </a:xfrm>
          </p:grpSpPr>
          <p:sp>
            <p:nvSpPr>
              <p:cNvPr id="121" name="Овал 120"/>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22"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nvGrpSpPr>
            <p:cNvPr id="96" name="Группа 95"/>
            <p:cNvGrpSpPr/>
            <p:nvPr/>
          </p:nvGrpSpPr>
          <p:grpSpPr>
            <a:xfrm>
              <a:off x="3195174" y="3747372"/>
              <a:ext cx="150154" cy="150154"/>
              <a:chOff x="3245105" y="1629536"/>
              <a:chExt cx="184973" cy="184973"/>
            </a:xfrm>
          </p:grpSpPr>
          <p:sp>
            <p:nvSpPr>
              <p:cNvPr id="119" name="Овал 118"/>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20"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pic>
          <p:nvPicPr>
            <p:cNvPr id="97"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725" y="2463352"/>
              <a:ext cx="121211" cy="81843"/>
            </a:xfrm>
            <a:prstGeom prst="rect">
              <a:avLst/>
            </a:prstGeom>
            <a:noFill/>
            <a:extLst/>
          </p:spPr>
        </p:pic>
        <p:grpSp>
          <p:nvGrpSpPr>
            <p:cNvPr id="98" name="Группа 97"/>
            <p:cNvGrpSpPr/>
            <p:nvPr/>
          </p:nvGrpSpPr>
          <p:grpSpPr>
            <a:xfrm>
              <a:off x="3960961" y="4166294"/>
              <a:ext cx="150154" cy="150154"/>
              <a:chOff x="3245105" y="1629536"/>
              <a:chExt cx="184973" cy="184973"/>
            </a:xfrm>
          </p:grpSpPr>
          <p:sp>
            <p:nvSpPr>
              <p:cNvPr id="117" name="Овал 116"/>
              <p:cNvSpPr/>
              <p:nvPr/>
            </p:nvSpPr>
            <p:spPr>
              <a:xfrm>
                <a:off x="3245105" y="1629536"/>
                <a:ext cx="184973" cy="1849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18"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sp>
          <p:nvSpPr>
            <p:cNvPr id="99" name="Полилиния 98"/>
            <p:cNvSpPr/>
            <p:nvPr/>
          </p:nvSpPr>
          <p:spPr>
            <a:xfrm>
              <a:off x="2990381" y="780474"/>
              <a:ext cx="1213407" cy="1488877"/>
            </a:xfrm>
            <a:custGeom>
              <a:avLst/>
              <a:gdLst>
                <a:gd name="connsiteX0" fmla="*/ 1097280 w 1097280"/>
                <a:gd name="connsiteY0" fmla="*/ 1272540 h 1470660"/>
                <a:gd name="connsiteX1" fmla="*/ 792480 w 1097280"/>
                <a:gd name="connsiteY1" fmla="*/ 525780 h 1470660"/>
                <a:gd name="connsiteX2" fmla="*/ 411480 w 1097280"/>
                <a:gd name="connsiteY2" fmla="*/ 0 h 1470660"/>
                <a:gd name="connsiteX3" fmla="*/ 0 w 1097280"/>
                <a:gd name="connsiteY3" fmla="*/ 228600 h 1470660"/>
                <a:gd name="connsiteX4" fmla="*/ 213360 w 1097280"/>
                <a:gd name="connsiteY4" fmla="*/ 350520 h 1470660"/>
                <a:gd name="connsiteX5" fmla="*/ 411480 w 1097280"/>
                <a:gd name="connsiteY5" fmla="*/ 601980 h 1470660"/>
                <a:gd name="connsiteX6" fmla="*/ 601980 w 1097280"/>
                <a:gd name="connsiteY6" fmla="*/ 1447800 h 1470660"/>
                <a:gd name="connsiteX7" fmla="*/ 601980 w 1097280"/>
                <a:gd name="connsiteY7" fmla="*/ 1447800 h 1470660"/>
                <a:gd name="connsiteX8" fmla="*/ 594360 w 1097280"/>
                <a:gd name="connsiteY8" fmla="*/ 1470660 h 1470660"/>
                <a:gd name="connsiteX0" fmla="*/ 1097280 w 1097280"/>
                <a:gd name="connsiteY0" fmla="*/ 1272540 h 1470660"/>
                <a:gd name="connsiteX1" fmla="*/ 792480 w 1097280"/>
                <a:gd name="connsiteY1" fmla="*/ 525780 h 1470660"/>
                <a:gd name="connsiteX2" fmla="*/ 411480 w 1097280"/>
                <a:gd name="connsiteY2" fmla="*/ 0 h 1470660"/>
                <a:gd name="connsiteX3" fmla="*/ 0 w 1097280"/>
                <a:gd name="connsiteY3" fmla="*/ 228600 h 1470660"/>
                <a:gd name="connsiteX4" fmla="*/ 213360 w 1097280"/>
                <a:gd name="connsiteY4" fmla="*/ 350520 h 1470660"/>
                <a:gd name="connsiteX5" fmla="*/ 411480 w 1097280"/>
                <a:gd name="connsiteY5" fmla="*/ 601980 h 1470660"/>
                <a:gd name="connsiteX6" fmla="*/ 601980 w 1097280"/>
                <a:gd name="connsiteY6" fmla="*/ 1447800 h 1470660"/>
                <a:gd name="connsiteX7" fmla="*/ 601980 w 1097280"/>
                <a:gd name="connsiteY7" fmla="*/ 1447800 h 1470660"/>
                <a:gd name="connsiteX8" fmla="*/ 594360 w 1097280"/>
                <a:gd name="connsiteY8" fmla="*/ 1470660 h 1470660"/>
                <a:gd name="connsiteX0" fmla="*/ 1097280 w 1097280"/>
                <a:gd name="connsiteY0" fmla="*/ 1301457 h 1499577"/>
                <a:gd name="connsiteX1" fmla="*/ 792480 w 1097280"/>
                <a:gd name="connsiteY1" fmla="*/ 554697 h 1499577"/>
                <a:gd name="connsiteX2" fmla="*/ 411480 w 1097280"/>
                <a:gd name="connsiteY2" fmla="*/ 28917 h 1499577"/>
                <a:gd name="connsiteX3" fmla="*/ 0 w 1097280"/>
                <a:gd name="connsiteY3" fmla="*/ 257517 h 1499577"/>
                <a:gd name="connsiteX4" fmla="*/ 213360 w 1097280"/>
                <a:gd name="connsiteY4" fmla="*/ 379437 h 1499577"/>
                <a:gd name="connsiteX5" fmla="*/ 411480 w 1097280"/>
                <a:gd name="connsiteY5" fmla="*/ 630897 h 1499577"/>
                <a:gd name="connsiteX6" fmla="*/ 601980 w 1097280"/>
                <a:gd name="connsiteY6" fmla="*/ 1476717 h 1499577"/>
                <a:gd name="connsiteX7" fmla="*/ 601980 w 1097280"/>
                <a:gd name="connsiteY7" fmla="*/ 1476717 h 1499577"/>
                <a:gd name="connsiteX8" fmla="*/ 594360 w 1097280"/>
                <a:gd name="connsiteY8" fmla="*/ 1499577 h 1499577"/>
                <a:gd name="connsiteX0" fmla="*/ 1129972 w 1129972"/>
                <a:gd name="connsiteY0" fmla="*/ 1300590 h 1498710"/>
                <a:gd name="connsiteX1" fmla="*/ 825172 w 1129972"/>
                <a:gd name="connsiteY1" fmla="*/ 553830 h 1498710"/>
                <a:gd name="connsiteX2" fmla="*/ 444172 w 1129972"/>
                <a:gd name="connsiteY2" fmla="*/ 28050 h 1498710"/>
                <a:gd name="connsiteX3" fmla="*/ 32692 w 1129972"/>
                <a:gd name="connsiteY3" fmla="*/ 256650 h 1498710"/>
                <a:gd name="connsiteX4" fmla="*/ 246052 w 1129972"/>
                <a:gd name="connsiteY4" fmla="*/ 378570 h 1498710"/>
                <a:gd name="connsiteX5" fmla="*/ 444172 w 1129972"/>
                <a:gd name="connsiteY5" fmla="*/ 630030 h 1498710"/>
                <a:gd name="connsiteX6" fmla="*/ 634672 w 1129972"/>
                <a:gd name="connsiteY6" fmla="*/ 1475850 h 1498710"/>
                <a:gd name="connsiteX7" fmla="*/ 634672 w 1129972"/>
                <a:gd name="connsiteY7" fmla="*/ 1475850 h 1498710"/>
                <a:gd name="connsiteX8" fmla="*/ 627052 w 1129972"/>
                <a:gd name="connsiteY8" fmla="*/ 1498710 h 1498710"/>
                <a:gd name="connsiteX0" fmla="*/ 1139181 w 1139181"/>
                <a:gd name="connsiteY0" fmla="*/ 1288526 h 1486646"/>
                <a:gd name="connsiteX1" fmla="*/ 834381 w 1139181"/>
                <a:gd name="connsiteY1" fmla="*/ 541766 h 1486646"/>
                <a:gd name="connsiteX2" fmla="*/ 453381 w 1139181"/>
                <a:gd name="connsiteY2" fmla="*/ 15986 h 1486646"/>
                <a:gd name="connsiteX3" fmla="*/ 39044 w 1139181"/>
                <a:gd name="connsiteY3" fmla="*/ 145526 h 1486646"/>
                <a:gd name="connsiteX4" fmla="*/ 41901 w 1139181"/>
                <a:gd name="connsiteY4" fmla="*/ 244586 h 1486646"/>
                <a:gd name="connsiteX5" fmla="*/ 255261 w 1139181"/>
                <a:gd name="connsiteY5" fmla="*/ 366506 h 1486646"/>
                <a:gd name="connsiteX6" fmla="*/ 453381 w 1139181"/>
                <a:gd name="connsiteY6" fmla="*/ 617966 h 1486646"/>
                <a:gd name="connsiteX7" fmla="*/ 643881 w 1139181"/>
                <a:gd name="connsiteY7" fmla="*/ 1463786 h 1486646"/>
                <a:gd name="connsiteX8" fmla="*/ 643881 w 1139181"/>
                <a:gd name="connsiteY8" fmla="*/ 1463786 h 1486646"/>
                <a:gd name="connsiteX9" fmla="*/ 636261 w 1139181"/>
                <a:gd name="connsiteY9" fmla="*/ 1486646 h 1486646"/>
                <a:gd name="connsiteX0" fmla="*/ 1131683 w 1131683"/>
                <a:gd name="connsiteY0" fmla="*/ 1321279 h 1519399"/>
                <a:gd name="connsiteX1" fmla="*/ 826883 w 1131683"/>
                <a:gd name="connsiteY1" fmla="*/ 574519 h 1519399"/>
                <a:gd name="connsiteX2" fmla="*/ 445883 w 1131683"/>
                <a:gd name="connsiteY2" fmla="*/ 48739 h 1519399"/>
                <a:gd name="connsiteX3" fmla="*/ 338728 w 1131683"/>
                <a:gd name="connsiteY3" fmla="*/ 37785 h 1519399"/>
                <a:gd name="connsiteX4" fmla="*/ 31546 w 1131683"/>
                <a:gd name="connsiteY4" fmla="*/ 178279 h 1519399"/>
                <a:gd name="connsiteX5" fmla="*/ 34403 w 1131683"/>
                <a:gd name="connsiteY5" fmla="*/ 277339 h 1519399"/>
                <a:gd name="connsiteX6" fmla="*/ 247763 w 1131683"/>
                <a:gd name="connsiteY6" fmla="*/ 399259 h 1519399"/>
                <a:gd name="connsiteX7" fmla="*/ 445883 w 1131683"/>
                <a:gd name="connsiteY7" fmla="*/ 650719 h 1519399"/>
                <a:gd name="connsiteX8" fmla="*/ 636383 w 1131683"/>
                <a:gd name="connsiteY8" fmla="*/ 1496539 h 1519399"/>
                <a:gd name="connsiteX9" fmla="*/ 636383 w 1131683"/>
                <a:gd name="connsiteY9" fmla="*/ 1496539 h 1519399"/>
                <a:gd name="connsiteX10" fmla="*/ 628763 w 1131683"/>
                <a:gd name="connsiteY10" fmla="*/ 1519399 h 1519399"/>
                <a:gd name="connsiteX0" fmla="*/ 1131683 w 1131683"/>
                <a:gd name="connsiteY0" fmla="*/ 1318319 h 1516439"/>
                <a:gd name="connsiteX1" fmla="*/ 826883 w 1131683"/>
                <a:gd name="connsiteY1" fmla="*/ 571559 h 1516439"/>
                <a:gd name="connsiteX2" fmla="*/ 476839 w 1131683"/>
                <a:gd name="connsiteY2" fmla="*/ 50541 h 1516439"/>
                <a:gd name="connsiteX3" fmla="*/ 338728 w 1131683"/>
                <a:gd name="connsiteY3" fmla="*/ 34825 h 1516439"/>
                <a:gd name="connsiteX4" fmla="*/ 31546 w 1131683"/>
                <a:gd name="connsiteY4" fmla="*/ 175319 h 1516439"/>
                <a:gd name="connsiteX5" fmla="*/ 34403 w 1131683"/>
                <a:gd name="connsiteY5" fmla="*/ 274379 h 1516439"/>
                <a:gd name="connsiteX6" fmla="*/ 247763 w 1131683"/>
                <a:gd name="connsiteY6" fmla="*/ 396299 h 1516439"/>
                <a:gd name="connsiteX7" fmla="*/ 445883 w 1131683"/>
                <a:gd name="connsiteY7" fmla="*/ 647759 h 1516439"/>
                <a:gd name="connsiteX8" fmla="*/ 636383 w 1131683"/>
                <a:gd name="connsiteY8" fmla="*/ 1493579 h 1516439"/>
                <a:gd name="connsiteX9" fmla="*/ 636383 w 1131683"/>
                <a:gd name="connsiteY9" fmla="*/ 1493579 h 1516439"/>
                <a:gd name="connsiteX10" fmla="*/ 628763 w 1131683"/>
                <a:gd name="connsiteY10" fmla="*/ 1516439 h 1516439"/>
                <a:gd name="connsiteX0" fmla="*/ 1131683 w 1131683"/>
                <a:gd name="connsiteY0" fmla="*/ 1362753 h 1560873"/>
                <a:gd name="connsiteX1" fmla="*/ 826883 w 1131683"/>
                <a:gd name="connsiteY1" fmla="*/ 615993 h 1560873"/>
                <a:gd name="connsiteX2" fmla="*/ 476839 w 1131683"/>
                <a:gd name="connsiteY2" fmla="*/ 94975 h 1560873"/>
                <a:gd name="connsiteX3" fmla="*/ 338728 w 1131683"/>
                <a:gd name="connsiteY3" fmla="*/ 79259 h 1560873"/>
                <a:gd name="connsiteX4" fmla="*/ 31546 w 1131683"/>
                <a:gd name="connsiteY4" fmla="*/ 219753 h 1560873"/>
                <a:gd name="connsiteX5" fmla="*/ 34403 w 1131683"/>
                <a:gd name="connsiteY5" fmla="*/ 318813 h 1560873"/>
                <a:gd name="connsiteX6" fmla="*/ 247763 w 1131683"/>
                <a:gd name="connsiteY6" fmla="*/ 440733 h 1560873"/>
                <a:gd name="connsiteX7" fmla="*/ 445883 w 1131683"/>
                <a:gd name="connsiteY7" fmla="*/ 692193 h 1560873"/>
                <a:gd name="connsiteX8" fmla="*/ 636383 w 1131683"/>
                <a:gd name="connsiteY8" fmla="*/ 1538013 h 1560873"/>
                <a:gd name="connsiteX9" fmla="*/ 636383 w 1131683"/>
                <a:gd name="connsiteY9" fmla="*/ 1538013 h 1560873"/>
                <a:gd name="connsiteX10" fmla="*/ 628763 w 1131683"/>
                <a:gd name="connsiteY10" fmla="*/ 1560873 h 1560873"/>
                <a:gd name="connsiteX0" fmla="*/ 1131683 w 1131683"/>
                <a:gd name="connsiteY0" fmla="*/ 1360559 h 1558679"/>
                <a:gd name="connsiteX1" fmla="*/ 826883 w 1131683"/>
                <a:gd name="connsiteY1" fmla="*/ 613799 h 1558679"/>
                <a:gd name="connsiteX2" fmla="*/ 476839 w 1131683"/>
                <a:gd name="connsiteY2" fmla="*/ 92781 h 1558679"/>
                <a:gd name="connsiteX3" fmla="*/ 281578 w 1131683"/>
                <a:gd name="connsiteY3" fmla="*/ 84209 h 1558679"/>
                <a:gd name="connsiteX4" fmla="*/ 31546 w 1131683"/>
                <a:gd name="connsiteY4" fmla="*/ 217559 h 1558679"/>
                <a:gd name="connsiteX5" fmla="*/ 34403 w 1131683"/>
                <a:gd name="connsiteY5" fmla="*/ 316619 h 1558679"/>
                <a:gd name="connsiteX6" fmla="*/ 247763 w 1131683"/>
                <a:gd name="connsiteY6" fmla="*/ 438539 h 1558679"/>
                <a:gd name="connsiteX7" fmla="*/ 445883 w 1131683"/>
                <a:gd name="connsiteY7" fmla="*/ 689999 h 1558679"/>
                <a:gd name="connsiteX8" fmla="*/ 636383 w 1131683"/>
                <a:gd name="connsiteY8" fmla="*/ 1535819 h 1558679"/>
                <a:gd name="connsiteX9" fmla="*/ 636383 w 1131683"/>
                <a:gd name="connsiteY9" fmla="*/ 1535819 h 1558679"/>
                <a:gd name="connsiteX10" fmla="*/ 628763 w 1131683"/>
                <a:gd name="connsiteY10" fmla="*/ 1558679 h 1558679"/>
                <a:gd name="connsiteX0" fmla="*/ 1131683 w 1131683"/>
                <a:gd name="connsiteY0" fmla="*/ 1387217 h 1585337"/>
                <a:gd name="connsiteX1" fmla="*/ 826883 w 1131683"/>
                <a:gd name="connsiteY1" fmla="*/ 640457 h 1585337"/>
                <a:gd name="connsiteX2" fmla="*/ 476839 w 1131683"/>
                <a:gd name="connsiteY2" fmla="*/ 119439 h 1585337"/>
                <a:gd name="connsiteX3" fmla="*/ 281578 w 1131683"/>
                <a:gd name="connsiteY3" fmla="*/ 110867 h 1585337"/>
                <a:gd name="connsiteX4" fmla="*/ 31546 w 1131683"/>
                <a:gd name="connsiteY4" fmla="*/ 244217 h 1585337"/>
                <a:gd name="connsiteX5" fmla="*/ 34403 w 1131683"/>
                <a:gd name="connsiteY5" fmla="*/ 343277 h 1585337"/>
                <a:gd name="connsiteX6" fmla="*/ 247763 w 1131683"/>
                <a:gd name="connsiteY6" fmla="*/ 465197 h 1585337"/>
                <a:gd name="connsiteX7" fmla="*/ 445883 w 1131683"/>
                <a:gd name="connsiteY7" fmla="*/ 716657 h 1585337"/>
                <a:gd name="connsiteX8" fmla="*/ 636383 w 1131683"/>
                <a:gd name="connsiteY8" fmla="*/ 1562477 h 1585337"/>
                <a:gd name="connsiteX9" fmla="*/ 636383 w 1131683"/>
                <a:gd name="connsiteY9" fmla="*/ 1562477 h 1585337"/>
                <a:gd name="connsiteX10" fmla="*/ 628763 w 1131683"/>
                <a:gd name="connsiteY10" fmla="*/ 1585337 h 1585337"/>
                <a:gd name="connsiteX0" fmla="*/ 1232930 w 1232930"/>
                <a:gd name="connsiteY0" fmla="*/ 1387217 h 1585337"/>
                <a:gd name="connsiteX1" fmla="*/ 928130 w 1232930"/>
                <a:gd name="connsiteY1" fmla="*/ 640457 h 1585337"/>
                <a:gd name="connsiteX2" fmla="*/ 578086 w 1232930"/>
                <a:gd name="connsiteY2" fmla="*/ 119439 h 1585337"/>
                <a:gd name="connsiteX3" fmla="*/ 382825 w 1232930"/>
                <a:gd name="connsiteY3" fmla="*/ 110867 h 1585337"/>
                <a:gd name="connsiteX4" fmla="*/ 132793 w 1232930"/>
                <a:gd name="connsiteY4" fmla="*/ 244217 h 1585337"/>
                <a:gd name="connsiteX5" fmla="*/ 7063 w 1232930"/>
                <a:gd name="connsiteY5" fmla="*/ 331371 h 1585337"/>
                <a:gd name="connsiteX6" fmla="*/ 349010 w 1232930"/>
                <a:gd name="connsiteY6" fmla="*/ 465197 h 1585337"/>
                <a:gd name="connsiteX7" fmla="*/ 547130 w 1232930"/>
                <a:gd name="connsiteY7" fmla="*/ 716657 h 1585337"/>
                <a:gd name="connsiteX8" fmla="*/ 737630 w 1232930"/>
                <a:gd name="connsiteY8" fmla="*/ 1562477 h 1585337"/>
                <a:gd name="connsiteX9" fmla="*/ 737630 w 1232930"/>
                <a:gd name="connsiteY9" fmla="*/ 1562477 h 1585337"/>
                <a:gd name="connsiteX10" fmla="*/ 730010 w 1232930"/>
                <a:gd name="connsiteY10"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54293 w 1225867"/>
                <a:gd name="connsiteY6" fmla="*/ 356137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25867 w 1225867"/>
                <a:gd name="connsiteY0" fmla="*/ 1387217 h 1585337"/>
                <a:gd name="connsiteX1" fmla="*/ 921067 w 1225867"/>
                <a:gd name="connsiteY1" fmla="*/ 640457 h 1585337"/>
                <a:gd name="connsiteX2" fmla="*/ 571023 w 1225867"/>
                <a:gd name="connsiteY2" fmla="*/ 119439 h 1585337"/>
                <a:gd name="connsiteX3" fmla="*/ 375762 w 1225867"/>
                <a:gd name="connsiteY3" fmla="*/ 110867 h 1585337"/>
                <a:gd name="connsiteX4" fmla="*/ 125730 w 1225867"/>
                <a:gd name="connsiteY4" fmla="*/ 244217 h 1585337"/>
                <a:gd name="connsiteX5" fmla="*/ 0 w 1225867"/>
                <a:gd name="connsiteY5" fmla="*/ 331371 h 1585337"/>
                <a:gd name="connsiteX6" fmla="*/ 123349 w 1225867"/>
                <a:gd name="connsiteY6" fmla="*/ 348993 h 1585337"/>
                <a:gd name="connsiteX7" fmla="*/ 341947 w 1225867"/>
                <a:gd name="connsiteY7" fmla="*/ 465197 h 1585337"/>
                <a:gd name="connsiteX8" fmla="*/ 540067 w 1225867"/>
                <a:gd name="connsiteY8" fmla="*/ 716657 h 1585337"/>
                <a:gd name="connsiteX9" fmla="*/ 730567 w 1225867"/>
                <a:gd name="connsiteY9" fmla="*/ 1562477 h 1585337"/>
                <a:gd name="connsiteX10" fmla="*/ 730567 w 1225867"/>
                <a:gd name="connsiteY10" fmla="*/ 1562477 h 1585337"/>
                <a:gd name="connsiteX11" fmla="*/ 722947 w 1225867"/>
                <a:gd name="connsiteY11" fmla="*/ 1585337 h 1585337"/>
                <a:gd name="connsiteX0" fmla="*/ 1246429 w 1246429"/>
                <a:gd name="connsiteY0" fmla="*/ 1387217 h 1585337"/>
                <a:gd name="connsiteX1" fmla="*/ 941629 w 1246429"/>
                <a:gd name="connsiteY1" fmla="*/ 640457 h 1585337"/>
                <a:gd name="connsiteX2" fmla="*/ 591585 w 1246429"/>
                <a:gd name="connsiteY2" fmla="*/ 119439 h 1585337"/>
                <a:gd name="connsiteX3" fmla="*/ 396324 w 1246429"/>
                <a:gd name="connsiteY3" fmla="*/ 110867 h 1585337"/>
                <a:gd name="connsiteX4" fmla="*/ 146292 w 1246429"/>
                <a:gd name="connsiteY4" fmla="*/ 244217 h 1585337"/>
                <a:gd name="connsiteX5" fmla="*/ 20562 w 1246429"/>
                <a:gd name="connsiteY5" fmla="*/ 331371 h 1585337"/>
                <a:gd name="connsiteX6" fmla="*/ 143911 w 1246429"/>
                <a:gd name="connsiteY6" fmla="*/ 348993 h 1585337"/>
                <a:gd name="connsiteX7" fmla="*/ 362509 w 1246429"/>
                <a:gd name="connsiteY7" fmla="*/ 465197 h 1585337"/>
                <a:gd name="connsiteX8" fmla="*/ 560629 w 1246429"/>
                <a:gd name="connsiteY8" fmla="*/ 716657 h 1585337"/>
                <a:gd name="connsiteX9" fmla="*/ 751129 w 1246429"/>
                <a:gd name="connsiteY9" fmla="*/ 1562477 h 1585337"/>
                <a:gd name="connsiteX10" fmla="*/ 751129 w 1246429"/>
                <a:gd name="connsiteY10" fmla="*/ 1562477 h 1585337"/>
                <a:gd name="connsiteX11" fmla="*/ 743509 w 1246429"/>
                <a:gd name="connsiteY11" fmla="*/ 1585337 h 1585337"/>
                <a:gd name="connsiteX0" fmla="*/ 1255023 w 1255023"/>
                <a:gd name="connsiteY0" fmla="*/ 1387217 h 1585337"/>
                <a:gd name="connsiteX1" fmla="*/ 950223 w 1255023"/>
                <a:gd name="connsiteY1" fmla="*/ 640457 h 1585337"/>
                <a:gd name="connsiteX2" fmla="*/ 600179 w 1255023"/>
                <a:gd name="connsiteY2" fmla="*/ 119439 h 1585337"/>
                <a:gd name="connsiteX3" fmla="*/ 404918 w 1255023"/>
                <a:gd name="connsiteY3" fmla="*/ 110867 h 1585337"/>
                <a:gd name="connsiteX4" fmla="*/ 154886 w 1255023"/>
                <a:gd name="connsiteY4" fmla="*/ 244217 h 1585337"/>
                <a:gd name="connsiteX5" fmla="*/ 29156 w 1255023"/>
                <a:gd name="connsiteY5" fmla="*/ 331371 h 1585337"/>
                <a:gd name="connsiteX6" fmla="*/ 152505 w 1255023"/>
                <a:gd name="connsiteY6" fmla="*/ 348993 h 1585337"/>
                <a:gd name="connsiteX7" fmla="*/ 371103 w 1255023"/>
                <a:gd name="connsiteY7" fmla="*/ 465197 h 1585337"/>
                <a:gd name="connsiteX8" fmla="*/ 569223 w 1255023"/>
                <a:gd name="connsiteY8" fmla="*/ 716657 h 1585337"/>
                <a:gd name="connsiteX9" fmla="*/ 759723 w 1255023"/>
                <a:gd name="connsiteY9" fmla="*/ 1562477 h 1585337"/>
                <a:gd name="connsiteX10" fmla="*/ 759723 w 1255023"/>
                <a:gd name="connsiteY10" fmla="*/ 1562477 h 1585337"/>
                <a:gd name="connsiteX11" fmla="*/ 752103 w 1255023"/>
                <a:gd name="connsiteY11" fmla="*/ 1585337 h 1585337"/>
                <a:gd name="connsiteX0" fmla="*/ 1258164 w 1258164"/>
                <a:gd name="connsiteY0" fmla="*/ 1387217 h 1585337"/>
                <a:gd name="connsiteX1" fmla="*/ 953364 w 1258164"/>
                <a:gd name="connsiteY1" fmla="*/ 640457 h 1585337"/>
                <a:gd name="connsiteX2" fmla="*/ 603320 w 1258164"/>
                <a:gd name="connsiteY2" fmla="*/ 119439 h 1585337"/>
                <a:gd name="connsiteX3" fmla="*/ 408059 w 1258164"/>
                <a:gd name="connsiteY3" fmla="*/ 110867 h 1585337"/>
                <a:gd name="connsiteX4" fmla="*/ 158027 w 1258164"/>
                <a:gd name="connsiteY4" fmla="*/ 244217 h 1585337"/>
                <a:gd name="connsiteX5" fmla="*/ 32297 w 1258164"/>
                <a:gd name="connsiteY5" fmla="*/ 331371 h 1585337"/>
                <a:gd name="connsiteX6" fmla="*/ 155646 w 1258164"/>
                <a:gd name="connsiteY6" fmla="*/ 348993 h 1585337"/>
                <a:gd name="connsiteX7" fmla="*/ 374244 w 1258164"/>
                <a:gd name="connsiteY7" fmla="*/ 465197 h 1585337"/>
                <a:gd name="connsiteX8" fmla="*/ 572364 w 1258164"/>
                <a:gd name="connsiteY8" fmla="*/ 716657 h 1585337"/>
                <a:gd name="connsiteX9" fmla="*/ 762864 w 1258164"/>
                <a:gd name="connsiteY9" fmla="*/ 1562477 h 1585337"/>
                <a:gd name="connsiteX10" fmla="*/ 762864 w 1258164"/>
                <a:gd name="connsiteY10" fmla="*/ 1562477 h 1585337"/>
                <a:gd name="connsiteX11" fmla="*/ 755244 w 1258164"/>
                <a:gd name="connsiteY11" fmla="*/ 1585337 h 1585337"/>
                <a:gd name="connsiteX0" fmla="*/ 1258164 w 1258164"/>
                <a:gd name="connsiteY0" fmla="*/ 1387217 h 1585337"/>
                <a:gd name="connsiteX1" fmla="*/ 953364 w 1258164"/>
                <a:gd name="connsiteY1" fmla="*/ 640457 h 1585337"/>
                <a:gd name="connsiteX2" fmla="*/ 603320 w 1258164"/>
                <a:gd name="connsiteY2" fmla="*/ 119439 h 1585337"/>
                <a:gd name="connsiteX3" fmla="*/ 408059 w 1258164"/>
                <a:gd name="connsiteY3" fmla="*/ 110867 h 1585337"/>
                <a:gd name="connsiteX4" fmla="*/ 158027 w 1258164"/>
                <a:gd name="connsiteY4" fmla="*/ 244217 h 1585337"/>
                <a:gd name="connsiteX5" fmla="*/ 32297 w 1258164"/>
                <a:gd name="connsiteY5" fmla="*/ 331371 h 1585337"/>
                <a:gd name="connsiteX6" fmla="*/ 155646 w 1258164"/>
                <a:gd name="connsiteY6" fmla="*/ 348993 h 1585337"/>
                <a:gd name="connsiteX7" fmla="*/ 374244 w 1258164"/>
                <a:gd name="connsiteY7" fmla="*/ 465197 h 1585337"/>
                <a:gd name="connsiteX8" fmla="*/ 572364 w 1258164"/>
                <a:gd name="connsiteY8" fmla="*/ 716657 h 1585337"/>
                <a:gd name="connsiteX9" fmla="*/ 762864 w 1258164"/>
                <a:gd name="connsiteY9" fmla="*/ 1562477 h 1585337"/>
                <a:gd name="connsiteX10" fmla="*/ 762864 w 1258164"/>
                <a:gd name="connsiteY10" fmla="*/ 1562477 h 1585337"/>
                <a:gd name="connsiteX11" fmla="*/ 755244 w 1258164"/>
                <a:gd name="connsiteY11" fmla="*/ 1585337 h 1585337"/>
                <a:gd name="connsiteX0" fmla="*/ 1260513 w 1260513"/>
                <a:gd name="connsiteY0" fmla="*/ 1387217 h 1585337"/>
                <a:gd name="connsiteX1" fmla="*/ 955713 w 1260513"/>
                <a:gd name="connsiteY1" fmla="*/ 640457 h 1585337"/>
                <a:gd name="connsiteX2" fmla="*/ 605669 w 1260513"/>
                <a:gd name="connsiteY2" fmla="*/ 119439 h 1585337"/>
                <a:gd name="connsiteX3" fmla="*/ 410408 w 1260513"/>
                <a:gd name="connsiteY3" fmla="*/ 110867 h 1585337"/>
                <a:gd name="connsiteX4" fmla="*/ 160376 w 1260513"/>
                <a:gd name="connsiteY4" fmla="*/ 244217 h 1585337"/>
                <a:gd name="connsiteX5" fmla="*/ 34646 w 1260513"/>
                <a:gd name="connsiteY5" fmla="*/ 331371 h 1585337"/>
                <a:gd name="connsiteX6" fmla="*/ 157995 w 1260513"/>
                <a:gd name="connsiteY6" fmla="*/ 348993 h 1585337"/>
                <a:gd name="connsiteX7" fmla="*/ 376593 w 1260513"/>
                <a:gd name="connsiteY7" fmla="*/ 465197 h 1585337"/>
                <a:gd name="connsiteX8" fmla="*/ 574713 w 1260513"/>
                <a:gd name="connsiteY8" fmla="*/ 716657 h 1585337"/>
                <a:gd name="connsiteX9" fmla="*/ 765213 w 1260513"/>
                <a:gd name="connsiteY9" fmla="*/ 1562477 h 1585337"/>
                <a:gd name="connsiteX10" fmla="*/ 765213 w 1260513"/>
                <a:gd name="connsiteY10" fmla="*/ 1562477 h 1585337"/>
                <a:gd name="connsiteX11" fmla="*/ 757593 w 1260513"/>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84376 w 1268296"/>
                <a:gd name="connsiteY7" fmla="*/ 46519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8182 w 1268296"/>
                <a:gd name="connsiteY7" fmla="*/ 434240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8182 w 1268296"/>
                <a:gd name="connsiteY7" fmla="*/ 434240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2496 w 1268296"/>
                <a:gd name="connsiteY8" fmla="*/ 7166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85337"/>
                <a:gd name="connsiteX1" fmla="*/ 963496 w 1268296"/>
                <a:gd name="connsiteY1" fmla="*/ 640457 h 1585337"/>
                <a:gd name="connsiteX2" fmla="*/ 613452 w 1268296"/>
                <a:gd name="connsiteY2" fmla="*/ 119439 h 1585337"/>
                <a:gd name="connsiteX3" fmla="*/ 418191 w 1268296"/>
                <a:gd name="connsiteY3" fmla="*/ 110867 h 1585337"/>
                <a:gd name="connsiteX4" fmla="*/ 168159 w 1268296"/>
                <a:gd name="connsiteY4" fmla="*/ 244217 h 1585337"/>
                <a:gd name="connsiteX5" fmla="*/ 42429 w 1268296"/>
                <a:gd name="connsiteY5" fmla="*/ 331371 h 1585337"/>
                <a:gd name="connsiteX6" fmla="*/ 165778 w 1268296"/>
                <a:gd name="connsiteY6" fmla="*/ 348993 h 1585337"/>
                <a:gd name="connsiteX7" fmla="*/ 355801 w 1268296"/>
                <a:gd name="connsiteY7" fmla="*/ 448527 h 1585337"/>
                <a:gd name="connsiteX8" fmla="*/ 580115 w 1268296"/>
                <a:gd name="connsiteY8" fmla="*/ 754757 h 1585337"/>
                <a:gd name="connsiteX9" fmla="*/ 772996 w 1268296"/>
                <a:gd name="connsiteY9" fmla="*/ 1562477 h 1585337"/>
                <a:gd name="connsiteX10" fmla="*/ 772996 w 1268296"/>
                <a:gd name="connsiteY10" fmla="*/ 1562477 h 1585337"/>
                <a:gd name="connsiteX11" fmla="*/ 765376 w 1268296"/>
                <a:gd name="connsiteY11" fmla="*/ 1585337 h 1585337"/>
                <a:gd name="connsiteX0" fmla="*/ 1268296 w 1268296"/>
                <a:gd name="connsiteY0" fmla="*/ 1387217 h 1578193"/>
                <a:gd name="connsiteX1" fmla="*/ 963496 w 1268296"/>
                <a:gd name="connsiteY1" fmla="*/ 640457 h 1578193"/>
                <a:gd name="connsiteX2" fmla="*/ 613452 w 1268296"/>
                <a:gd name="connsiteY2" fmla="*/ 119439 h 1578193"/>
                <a:gd name="connsiteX3" fmla="*/ 418191 w 1268296"/>
                <a:gd name="connsiteY3" fmla="*/ 110867 h 1578193"/>
                <a:gd name="connsiteX4" fmla="*/ 168159 w 1268296"/>
                <a:gd name="connsiteY4" fmla="*/ 244217 h 1578193"/>
                <a:gd name="connsiteX5" fmla="*/ 42429 w 1268296"/>
                <a:gd name="connsiteY5" fmla="*/ 331371 h 1578193"/>
                <a:gd name="connsiteX6" fmla="*/ 165778 w 1268296"/>
                <a:gd name="connsiteY6" fmla="*/ 348993 h 1578193"/>
                <a:gd name="connsiteX7" fmla="*/ 355801 w 1268296"/>
                <a:gd name="connsiteY7" fmla="*/ 448527 h 1578193"/>
                <a:gd name="connsiteX8" fmla="*/ 580115 w 1268296"/>
                <a:gd name="connsiteY8" fmla="*/ 754757 h 1578193"/>
                <a:gd name="connsiteX9" fmla="*/ 772996 w 1268296"/>
                <a:gd name="connsiteY9" fmla="*/ 1562477 h 1578193"/>
                <a:gd name="connsiteX10" fmla="*/ 772996 w 1268296"/>
                <a:gd name="connsiteY10" fmla="*/ 1562477 h 1578193"/>
                <a:gd name="connsiteX11" fmla="*/ 501058 w 1268296"/>
                <a:gd name="connsiteY11" fmla="*/ 1578193 h 1578193"/>
                <a:gd name="connsiteX0" fmla="*/ 1268296 w 1268296"/>
                <a:gd name="connsiteY0" fmla="*/ 1387217 h 1562477"/>
                <a:gd name="connsiteX1" fmla="*/ 963496 w 1268296"/>
                <a:gd name="connsiteY1" fmla="*/ 640457 h 1562477"/>
                <a:gd name="connsiteX2" fmla="*/ 613452 w 1268296"/>
                <a:gd name="connsiteY2" fmla="*/ 119439 h 1562477"/>
                <a:gd name="connsiteX3" fmla="*/ 418191 w 1268296"/>
                <a:gd name="connsiteY3" fmla="*/ 110867 h 1562477"/>
                <a:gd name="connsiteX4" fmla="*/ 168159 w 1268296"/>
                <a:gd name="connsiteY4" fmla="*/ 244217 h 1562477"/>
                <a:gd name="connsiteX5" fmla="*/ 42429 w 1268296"/>
                <a:gd name="connsiteY5" fmla="*/ 331371 h 1562477"/>
                <a:gd name="connsiteX6" fmla="*/ 165778 w 1268296"/>
                <a:gd name="connsiteY6" fmla="*/ 348993 h 1562477"/>
                <a:gd name="connsiteX7" fmla="*/ 355801 w 1268296"/>
                <a:gd name="connsiteY7" fmla="*/ 448527 h 1562477"/>
                <a:gd name="connsiteX8" fmla="*/ 580115 w 1268296"/>
                <a:gd name="connsiteY8" fmla="*/ 754757 h 1562477"/>
                <a:gd name="connsiteX9" fmla="*/ 772996 w 1268296"/>
                <a:gd name="connsiteY9" fmla="*/ 1562477 h 1562477"/>
                <a:gd name="connsiteX10" fmla="*/ 772996 w 1268296"/>
                <a:gd name="connsiteY10" fmla="*/ 1562477 h 1562477"/>
                <a:gd name="connsiteX11" fmla="*/ 281983 w 1268296"/>
                <a:gd name="connsiteY11" fmla="*/ 1513900 h 1562477"/>
                <a:gd name="connsiteX0" fmla="*/ 1268296 w 1268296"/>
                <a:gd name="connsiteY0" fmla="*/ 1387217 h 1602203"/>
                <a:gd name="connsiteX1" fmla="*/ 963496 w 1268296"/>
                <a:gd name="connsiteY1" fmla="*/ 640457 h 1602203"/>
                <a:gd name="connsiteX2" fmla="*/ 613452 w 1268296"/>
                <a:gd name="connsiteY2" fmla="*/ 119439 h 1602203"/>
                <a:gd name="connsiteX3" fmla="*/ 418191 w 1268296"/>
                <a:gd name="connsiteY3" fmla="*/ 110867 h 1602203"/>
                <a:gd name="connsiteX4" fmla="*/ 168159 w 1268296"/>
                <a:gd name="connsiteY4" fmla="*/ 244217 h 1602203"/>
                <a:gd name="connsiteX5" fmla="*/ 42429 w 1268296"/>
                <a:gd name="connsiteY5" fmla="*/ 331371 h 1602203"/>
                <a:gd name="connsiteX6" fmla="*/ 165778 w 1268296"/>
                <a:gd name="connsiteY6" fmla="*/ 348993 h 1602203"/>
                <a:gd name="connsiteX7" fmla="*/ 355801 w 1268296"/>
                <a:gd name="connsiteY7" fmla="*/ 448527 h 1602203"/>
                <a:gd name="connsiteX8" fmla="*/ 580115 w 1268296"/>
                <a:gd name="connsiteY8" fmla="*/ 754757 h 1602203"/>
                <a:gd name="connsiteX9" fmla="*/ 772996 w 1268296"/>
                <a:gd name="connsiteY9" fmla="*/ 1562477 h 1602203"/>
                <a:gd name="connsiteX10" fmla="*/ 727752 w 1268296"/>
                <a:gd name="connsiteY10" fmla="*/ 1467227 h 1602203"/>
                <a:gd name="connsiteX11" fmla="*/ 281983 w 1268296"/>
                <a:gd name="connsiteY11" fmla="*/ 1513900 h 1602203"/>
                <a:gd name="connsiteX0" fmla="*/ 1268296 w 1268296"/>
                <a:gd name="connsiteY0" fmla="*/ 1387217 h 1533876"/>
                <a:gd name="connsiteX1" fmla="*/ 963496 w 1268296"/>
                <a:gd name="connsiteY1" fmla="*/ 640457 h 1533876"/>
                <a:gd name="connsiteX2" fmla="*/ 613452 w 1268296"/>
                <a:gd name="connsiteY2" fmla="*/ 119439 h 1533876"/>
                <a:gd name="connsiteX3" fmla="*/ 418191 w 1268296"/>
                <a:gd name="connsiteY3" fmla="*/ 110867 h 1533876"/>
                <a:gd name="connsiteX4" fmla="*/ 168159 w 1268296"/>
                <a:gd name="connsiteY4" fmla="*/ 244217 h 1533876"/>
                <a:gd name="connsiteX5" fmla="*/ 42429 w 1268296"/>
                <a:gd name="connsiteY5" fmla="*/ 331371 h 1533876"/>
                <a:gd name="connsiteX6" fmla="*/ 165778 w 1268296"/>
                <a:gd name="connsiteY6" fmla="*/ 348993 h 1533876"/>
                <a:gd name="connsiteX7" fmla="*/ 355801 w 1268296"/>
                <a:gd name="connsiteY7" fmla="*/ 448527 h 1533876"/>
                <a:gd name="connsiteX8" fmla="*/ 580115 w 1268296"/>
                <a:gd name="connsiteY8" fmla="*/ 754757 h 1533876"/>
                <a:gd name="connsiteX9" fmla="*/ 727752 w 1268296"/>
                <a:gd name="connsiteY9" fmla="*/ 1467227 h 1533876"/>
                <a:gd name="connsiteX10" fmla="*/ 281983 w 1268296"/>
                <a:gd name="connsiteY10" fmla="*/ 1513900 h 1533876"/>
                <a:gd name="connsiteX0" fmla="*/ 1268296 w 1268296"/>
                <a:gd name="connsiteY0" fmla="*/ 1387217 h 1537306"/>
                <a:gd name="connsiteX1" fmla="*/ 963496 w 1268296"/>
                <a:gd name="connsiteY1" fmla="*/ 640457 h 1537306"/>
                <a:gd name="connsiteX2" fmla="*/ 613452 w 1268296"/>
                <a:gd name="connsiteY2" fmla="*/ 119439 h 1537306"/>
                <a:gd name="connsiteX3" fmla="*/ 418191 w 1268296"/>
                <a:gd name="connsiteY3" fmla="*/ 110867 h 1537306"/>
                <a:gd name="connsiteX4" fmla="*/ 168159 w 1268296"/>
                <a:gd name="connsiteY4" fmla="*/ 244217 h 1537306"/>
                <a:gd name="connsiteX5" fmla="*/ 42429 w 1268296"/>
                <a:gd name="connsiteY5" fmla="*/ 331371 h 1537306"/>
                <a:gd name="connsiteX6" fmla="*/ 165778 w 1268296"/>
                <a:gd name="connsiteY6" fmla="*/ 348993 h 1537306"/>
                <a:gd name="connsiteX7" fmla="*/ 355801 w 1268296"/>
                <a:gd name="connsiteY7" fmla="*/ 448527 h 1537306"/>
                <a:gd name="connsiteX8" fmla="*/ 580115 w 1268296"/>
                <a:gd name="connsiteY8" fmla="*/ 754757 h 1537306"/>
                <a:gd name="connsiteX9" fmla="*/ 727752 w 1268296"/>
                <a:gd name="connsiteY9" fmla="*/ 1467227 h 1537306"/>
                <a:gd name="connsiteX10" fmla="*/ 281983 w 1268296"/>
                <a:gd name="connsiteY10" fmla="*/ 1513900 h 1537306"/>
                <a:gd name="connsiteX0" fmla="*/ 1268296 w 1268296"/>
                <a:gd name="connsiteY0" fmla="*/ 1387217 h 1513900"/>
                <a:gd name="connsiteX1" fmla="*/ 963496 w 1268296"/>
                <a:gd name="connsiteY1" fmla="*/ 640457 h 1513900"/>
                <a:gd name="connsiteX2" fmla="*/ 613452 w 1268296"/>
                <a:gd name="connsiteY2" fmla="*/ 119439 h 1513900"/>
                <a:gd name="connsiteX3" fmla="*/ 418191 w 1268296"/>
                <a:gd name="connsiteY3" fmla="*/ 110867 h 1513900"/>
                <a:gd name="connsiteX4" fmla="*/ 168159 w 1268296"/>
                <a:gd name="connsiteY4" fmla="*/ 244217 h 1513900"/>
                <a:gd name="connsiteX5" fmla="*/ 42429 w 1268296"/>
                <a:gd name="connsiteY5" fmla="*/ 331371 h 1513900"/>
                <a:gd name="connsiteX6" fmla="*/ 165778 w 1268296"/>
                <a:gd name="connsiteY6" fmla="*/ 348993 h 1513900"/>
                <a:gd name="connsiteX7" fmla="*/ 355801 w 1268296"/>
                <a:gd name="connsiteY7" fmla="*/ 448527 h 1513900"/>
                <a:gd name="connsiteX8" fmla="*/ 580115 w 1268296"/>
                <a:gd name="connsiteY8" fmla="*/ 754757 h 1513900"/>
                <a:gd name="connsiteX9" fmla="*/ 711083 w 1268296"/>
                <a:gd name="connsiteY9" fmla="*/ 1364833 h 1513900"/>
                <a:gd name="connsiteX10" fmla="*/ 281983 w 1268296"/>
                <a:gd name="connsiteY10" fmla="*/ 1513900 h 1513900"/>
                <a:gd name="connsiteX0" fmla="*/ 1268296 w 1268296"/>
                <a:gd name="connsiteY0" fmla="*/ 1387217 h 1513900"/>
                <a:gd name="connsiteX1" fmla="*/ 963496 w 1268296"/>
                <a:gd name="connsiteY1" fmla="*/ 640457 h 1513900"/>
                <a:gd name="connsiteX2" fmla="*/ 613452 w 1268296"/>
                <a:gd name="connsiteY2" fmla="*/ 119439 h 1513900"/>
                <a:gd name="connsiteX3" fmla="*/ 418191 w 1268296"/>
                <a:gd name="connsiteY3" fmla="*/ 110867 h 1513900"/>
                <a:gd name="connsiteX4" fmla="*/ 168159 w 1268296"/>
                <a:gd name="connsiteY4" fmla="*/ 244217 h 1513900"/>
                <a:gd name="connsiteX5" fmla="*/ 42429 w 1268296"/>
                <a:gd name="connsiteY5" fmla="*/ 331371 h 1513900"/>
                <a:gd name="connsiteX6" fmla="*/ 165778 w 1268296"/>
                <a:gd name="connsiteY6" fmla="*/ 348993 h 1513900"/>
                <a:gd name="connsiteX7" fmla="*/ 355801 w 1268296"/>
                <a:gd name="connsiteY7" fmla="*/ 448527 h 1513900"/>
                <a:gd name="connsiteX8" fmla="*/ 580115 w 1268296"/>
                <a:gd name="connsiteY8" fmla="*/ 754757 h 1513900"/>
                <a:gd name="connsiteX9" fmla="*/ 711083 w 1268296"/>
                <a:gd name="connsiteY9" fmla="*/ 1364833 h 1513900"/>
                <a:gd name="connsiteX10" fmla="*/ 508202 w 1268296"/>
                <a:gd name="connsiteY10" fmla="*/ 1513900 h 1513900"/>
                <a:gd name="connsiteX0" fmla="*/ 1268296 w 1268296"/>
                <a:gd name="connsiteY0" fmla="*/ 1387217 h 1513900"/>
                <a:gd name="connsiteX1" fmla="*/ 963496 w 1268296"/>
                <a:gd name="connsiteY1" fmla="*/ 640457 h 1513900"/>
                <a:gd name="connsiteX2" fmla="*/ 613452 w 1268296"/>
                <a:gd name="connsiteY2" fmla="*/ 119439 h 1513900"/>
                <a:gd name="connsiteX3" fmla="*/ 418191 w 1268296"/>
                <a:gd name="connsiteY3" fmla="*/ 110867 h 1513900"/>
                <a:gd name="connsiteX4" fmla="*/ 168159 w 1268296"/>
                <a:gd name="connsiteY4" fmla="*/ 244217 h 1513900"/>
                <a:gd name="connsiteX5" fmla="*/ 42429 w 1268296"/>
                <a:gd name="connsiteY5" fmla="*/ 331371 h 1513900"/>
                <a:gd name="connsiteX6" fmla="*/ 165778 w 1268296"/>
                <a:gd name="connsiteY6" fmla="*/ 348993 h 1513900"/>
                <a:gd name="connsiteX7" fmla="*/ 355801 w 1268296"/>
                <a:gd name="connsiteY7" fmla="*/ 448527 h 1513900"/>
                <a:gd name="connsiteX8" fmla="*/ 580115 w 1268296"/>
                <a:gd name="connsiteY8" fmla="*/ 754757 h 1513900"/>
                <a:gd name="connsiteX9" fmla="*/ 711083 w 1268296"/>
                <a:gd name="connsiteY9" fmla="*/ 1364833 h 1513900"/>
                <a:gd name="connsiteX10" fmla="*/ 508202 w 1268296"/>
                <a:gd name="connsiteY10" fmla="*/ 1513900 h 1513900"/>
                <a:gd name="connsiteX0" fmla="*/ 1256762 w 1256762"/>
                <a:gd name="connsiteY0" fmla="*/ 1387217 h 1513900"/>
                <a:gd name="connsiteX1" fmla="*/ 951962 w 1256762"/>
                <a:gd name="connsiteY1" fmla="*/ 640457 h 1513900"/>
                <a:gd name="connsiteX2" fmla="*/ 601918 w 1256762"/>
                <a:gd name="connsiteY2" fmla="*/ 119439 h 1513900"/>
                <a:gd name="connsiteX3" fmla="*/ 406657 w 1256762"/>
                <a:gd name="connsiteY3" fmla="*/ 110867 h 1513900"/>
                <a:gd name="connsiteX4" fmla="*/ 156625 w 1256762"/>
                <a:gd name="connsiteY4" fmla="*/ 244217 h 1513900"/>
                <a:gd name="connsiteX5" fmla="*/ 30895 w 1256762"/>
                <a:gd name="connsiteY5" fmla="*/ 331371 h 1513900"/>
                <a:gd name="connsiteX6" fmla="*/ 8989 w 1256762"/>
                <a:gd name="connsiteY6" fmla="*/ 303749 h 1513900"/>
                <a:gd name="connsiteX7" fmla="*/ 154244 w 1256762"/>
                <a:gd name="connsiteY7" fmla="*/ 348993 h 1513900"/>
                <a:gd name="connsiteX8" fmla="*/ 344267 w 1256762"/>
                <a:gd name="connsiteY8" fmla="*/ 448527 h 1513900"/>
                <a:gd name="connsiteX9" fmla="*/ 568581 w 1256762"/>
                <a:gd name="connsiteY9" fmla="*/ 754757 h 1513900"/>
                <a:gd name="connsiteX10" fmla="*/ 699549 w 1256762"/>
                <a:gd name="connsiteY10" fmla="*/ 1364833 h 1513900"/>
                <a:gd name="connsiteX11" fmla="*/ 496668 w 1256762"/>
                <a:gd name="connsiteY11" fmla="*/ 1513900 h 1513900"/>
                <a:gd name="connsiteX0" fmla="*/ 1260556 w 1260556"/>
                <a:gd name="connsiteY0" fmla="*/ 1387217 h 1513900"/>
                <a:gd name="connsiteX1" fmla="*/ 955756 w 1260556"/>
                <a:gd name="connsiteY1" fmla="*/ 640457 h 1513900"/>
                <a:gd name="connsiteX2" fmla="*/ 605712 w 1260556"/>
                <a:gd name="connsiteY2" fmla="*/ 119439 h 1513900"/>
                <a:gd name="connsiteX3" fmla="*/ 410451 w 1260556"/>
                <a:gd name="connsiteY3" fmla="*/ 110867 h 1513900"/>
                <a:gd name="connsiteX4" fmla="*/ 160419 w 1260556"/>
                <a:gd name="connsiteY4" fmla="*/ 244217 h 1513900"/>
                <a:gd name="connsiteX5" fmla="*/ 34689 w 1260556"/>
                <a:gd name="connsiteY5" fmla="*/ 331371 h 1513900"/>
                <a:gd name="connsiteX6" fmla="*/ 8020 w 1260556"/>
                <a:gd name="connsiteY6" fmla="*/ 258506 h 1513900"/>
                <a:gd name="connsiteX7" fmla="*/ 158038 w 1260556"/>
                <a:gd name="connsiteY7" fmla="*/ 348993 h 1513900"/>
                <a:gd name="connsiteX8" fmla="*/ 348061 w 1260556"/>
                <a:gd name="connsiteY8" fmla="*/ 448527 h 1513900"/>
                <a:gd name="connsiteX9" fmla="*/ 572375 w 1260556"/>
                <a:gd name="connsiteY9" fmla="*/ 754757 h 1513900"/>
                <a:gd name="connsiteX10" fmla="*/ 703343 w 1260556"/>
                <a:gd name="connsiteY10" fmla="*/ 1364833 h 1513900"/>
                <a:gd name="connsiteX11" fmla="*/ 500462 w 1260556"/>
                <a:gd name="connsiteY11" fmla="*/ 1513900 h 1513900"/>
                <a:gd name="connsiteX0" fmla="*/ 1260556 w 1260556"/>
                <a:gd name="connsiteY0" fmla="*/ 1323507 h 1450190"/>
                <a:gd name="connsiteX1" fmla="*/ 955756 w 1260556"/>
                <a:gd name="connsiteY1" fmla="*/ 576747 h 1450190"/>
                <a:gd name="connsiteX2" fmla="*/ 605712 w 1260556"/>
                <a:gd name="connsiteY2" fmla="*/ 55729 h 1450190"/>
                <a:gd name="connsiteX3" fmla="*/ 434264 w 1260556"/>
                <a:gd name="connsiteY3" fmla="*/ 13821 h 1450190"/>
                <a:gd name="connsiteX4" fmla="*/ 410451 w 1260556"/>
                <a:gd name="connsiteY4" fmla="*/ 47157 h 1450190"/>
                <a:gd name="connsiteX5" fmla="*/ 160419 w 1260556"/>
                <a:gd name="connsiteY5" fmla="*/ 180507 h 1450190"/>
                <a:gd name="connsiteX6" fmla="*/ 34689 w 1260556"/>
                <a:gd name="connsiteY6" fmla="*/ 267661 h 1450190"/>
                <a:gd name="connsiteX7" fmla="*/ 8020 w 1260556"/>
                <a:gd name="connsiteY7" fmla="*/ 194796 h 1450190"/>
                <a:gd name="connsiteX8" fmla="*/ 158038 w 1260556"/>
                <a:gd name="connsiteY8" fmla="*/ 285283 h 1450190"/>
                <a:gd name="connsiteX9" fmla="*/ 348061 w 1260556"/>
                <a:gd name="connsiteY9" fmla="*/ 384817 h 1450190"/>
                <a:gd name="connsiteX10" fmla="*/ 572375 w 1260556"/>
                <a:gd name="connsiteY10" fmla="*/ 691047 h 1450190"/>
                <a:gd name="connsiteX11" fmla="*/ 703343 w 1260556"/>
                <a:gd name="connsiteY11" fmla="*/ 1301123 h 1450190"/>
                <a:gd name="connsiteX12" fmla="*/ 500462 w 1260556"/>
                <a:gd name="connsiteY12" fmla="*/ 1450190 h 1450190"/>
                <a:gd name="connsiteX0" fmla="*/ 1260556 w 1260556"/>
                <a:gd name="connsiteY0" fmla="*/ 1383523 h 1510206"/>
                <a:gd name="connsiteX1" fmla="*/ 955756 w 1260556"/>
                <a:gd name="connsiteY1" fmla="*/ 636763 h 1510206"/>
                <a:gd name="connsiteX2" fmla="*/ 605712 w 1260556"/>
                <a:gd name="connsiteY2" fmla="*/ 115745 h 1510206"/>
                <a:gd name="connsiteX3" fmla="*/ 510464 w 1260556"/>
                <a:gd name="connsiteY3" fmla="*/ 18 h 1510206"/>
                <a:gd name="connsiteX4" fmla="*/ 410451 w 1260556"/>
                <a:gd name="connsiteY4" fmla="*/ 107173 h 1510206"/>
                <a:gd name="connsiteX5" fmla="*/ 160419 w 1260556"/>
                <a:gd name="connsiteY5" fmla="*/ 240523 h 1510206"/>
                <a:gd name="connsiteX6" fmla="*/ 34689 w 1260556"/>
                <a:gd name="connsiteY6" fmla="*/ 327677 h 1510206"/>
                <a:gd name="connsiteX7" fmla="*/ 8020 w 1260556"/>
                <a:gd name="connsiteY7" fmla="*/ 254812 h 1510206"/>
                <a:gd name="connsiteX8" fmla="*/ 158038 w 1260556"/>
                <a:gd name="connsiteY8" fmla="*/ 345299 h 1510206"/>
                <a:gd name="connsiteX9" fmla="*/ 348061 w 1260556"/>
                <a:gd name="connsiteY9" fmla="*/ 444833 h 1510206"/>
                <a:gd name="connsiteX10" fmla="*/ 572375 w 1260556"/>
                <a:gd name="connsiteY10" fmla="*/ 751063 h 1510206"/>
                <a:gd name="connsiteX11" fmla="*/ 703343 w 1260556"/>
                <a:gd name="connsiteY11" fmla="*/ 1361139 h 1510206"/>
                <a:gd name="connsiteX12" fmla="*/ 500462 w 1260556"/>
                <a:gd name="connsiteY12" fmla="*/ 1510206 h 1510206"/>
                <a:gd name="connsiteX0" fmla="*/ 1260556 w 1260556"/>
                <a:gd name="connsiteY0" fmla="*/ 1385393 h 1512076"/>
                <a:gd name="connsiteX1" fmla="*/ 955756 w 1260556"/>
                <a:gd name="connsiteY1" fmla="*/ 638633 h 1512076"/>
                <a:gd name="connsiteX2" fmla="*/ 605712 w 1260556"/>
                <a:gd name="connsiteY2" fmla="*/ 117615 h 1512076"/>
                <a:gd name="connsiteX3" fmla="*/ 510464 w 1260556"/>
                <a:gd name="connsiteY3" fmla="*/ 1888 h 1512076"/>
                <a:gd name="connsiteX4" fmla="*/ 410451 w 1260556"/>
                <a:gd name="connsiteY4" fmla="*/ 109043 h 1512076"/>
                <a:gd name="connsiteX5" fmla="*/ 160419 w 1260556"/>
                <a:gd name="connsiteY5" fmla="*/ 242393 h 1512076"/>
                <a:gd name="connsiteX6" fmla="*/ 34689 w 1260556"/>
                <a:gd name="connsiteY6" fmla="*/ 329547 h 1512076"/>
                <a:gd name="connsiteX7" fmla="*/ 8020 w 1260556"/>
                <a:gd name="connsiteY7" fmla="*/ 256682 h 1512076"/>
                <a:gd name="connsiteX8" fmla="*/ 158038 w 1260556"/>
                <a:gd name="connsiteY8" fmla="*/ 347169 h 1512076"/>
                <a:gd name="connsiteX9" fmla="*/ 348061 w 1260556"/>
                <a:gd name="connsiteY9" fmla="*/ 446703 h 1512076"/>
                <a:gd name="connsiteX10" fmla="*/ 572375 w 1260556"/>
                <a:gd name="connsiteY10" fmla="*/ 752933 h 1512076"/>
                <a:gd name="connsiteX11" fmla="*/ 703343 w 1260556"/>
                <a:gd name="connsiteY11" fmla="*/ 1363009 h 1512076"/>
                <a:gd name="connsiteX12" fmla="*/ 500462 w 1260556"/>
                <a:gd name="connsiteY12" fmla="*/ 1512076 h 1512076"/>
                <a:gd name="connsiteX0" fmla="*/ 1260556 w 1260556"/>
                <a:gd name="connsiteY0" fmla="*/ 1384674 h 1511357"/>
                <a:gd name="connsiteX1" fmla="*/ 955756 w 1260556"/>
                <a:gd name="connsiteY1" fmla="*/ 637914 h 1511357"/>
                <a:gd name="connsiteX2" fmla="*/ 631906 w 1260556"/>
                <a:gd name="connsiteY2" fmla="*/ 145471 h 1511357"/>
                <a:gd name="connsiteX3" fmla="*/ 510464 w 1260556"/>
                <a:gd name="connsiteY3" fmla="*/ 1169 h 1511357"/>
                <a:gd name="connsiteX4" fmla="*/ 410451 w 1260556"/>
                <a:gd name="connsiteY4" fmla="*/ 108324 h 1511357"/>
                <a:gd name="connsiteX5" fmla="*/ 160419 w 1260556"/>
                <a:gd name="connsiteY5" fmla="*/ 241674 h 1511357"/>
                <a:gd name="connsiteX6" fmla="*/ 34689 w 1260556"/>
                <a:gd name="connsiteY6" fmla="*/ 328828 h 1511357"/>
                <a:gd name="connsiteX7" fmla="*/ 8020 w 1260556"/>
                <a:gd name="connsiteY7" fmla="*/ 255963 h 1511357"/>
                <a:gd name="connsiteX8" fmla="*/ 158038 w 1260556"/>
                <a:gd name="connsiteY8" fmla="*/ 346450 h 1511357"/>
                <a:gd name="connsiteX9" fmla="*/ 348061 w 1260556"/>
                <a:gd name="connsiteY9" fmla="*/ 445984 h 1511357"/>
                <a:gd name="connsiteX10" fmla="*/ 572375 w 1260556"/>
                <a:gd name="connsiteY10" fmla="*/ 752214 h 1511357"/>
                <a:gd name="connsiteX11" fmla="*/ 703343 w 1260556"/>
                <a:gd name="connsiteY11" fmla="*/ 1362290 h 1511357"/>
                <a:gd name="connsiteX12" fmla="*/ 500462 w 1260556"/>
                <a:gd name="connsiteY12" fmla="*/ 1511357 h 1511357"/>
                <a:gd name="connsiteX0" fmla="*/ 1260556 w 1260556"/>
                <a:gd name="connsiteY0" fmla="*/ 1384674 h 1511357"/>
                <a:gd name="connsiteX1" fmla="*/ 955756 w 1260556"/>
                <a:gd name="connsiteY1" fmla="*/ 637914 h 1511357"/>
                <a:gd name="connsiteX2" fmla="*/ 631906 w 1260556"/>
                <a:gd name="connsiteY2" fmla="*/ 145471 h 1511357"/>
                <a:gd name="connsiteX3" fmla="*/ 510464 w 1260556"/>
                <a:gd name="connsiteY3" fmla="*/ 1169 h 1511357"/>
                <a:gd name="connsiteX4" fmla="*/ 410451 w 1260556"/>
                <a:gd name="connsiteY4" fmla="*/ 108324 h 1511357"/>
                <a:gd name="connsiteX5" fmla="*/ 160419 w 1260556"/>
                <a:gd name="connsiteY5" fmla="*/ 241674 h 1511357"/>
                <a:gd name="connsiteX6" fmla="*/ 34689 w 1260556"/>
                <a:gd name="connsiteY6" fmla="*/ 328828 h 1511357"/>
                <a:gd name="connsiteX7" fmla="*/ 8020 w 1260556"/>
                <a:gd name="connsiteY7" fmla="*/ 255963 h 1511357"/>
                <a:gd name="connsiteX8" fmla="*/ 158038 w 1260556"/>
                <a:gd name="connsiteY8" fmla="*/ 346450 h 1511357"/>
                <a:gd name="connsiteX9" fmla="*/ 348061 w 1260556"/>
                <a:gd name="connsiteY9" fmla="*/ 445984 h 1511357"/>
                <a:gd name="connsiteX10" fmla="*/ 572375 w 1260556"/>
                <a:gd name="connsiteY10" fmla="*/ 752214 h 1511357"/>
                <a:gd name="connsiteX11" fmla="*/ 703343 w 1260556"/>
                <a:gd name="connsiteY11" fmla="*/ 1362290 h 1511357"/>
                <a:gd name="connsiteX12" fmla="*/ 500462 w 1260556"/>
                <a:gd name="connsiteY12" fmla="*/ 1511357 h 1511357"/>
                <a:gd name="connsiteX0" fmla="*/ 1260556 w 1260556"/>
                <a:gd name="connsiteY0" fmla="*/ 1384674 h 1511357"/>
                <a:gd name="connsiteX1" fmla="*/ 955756 w 1260556"/>
                <a:gd name="connsiteY1" fmla="*/ 637914 h 1511357"/>
                <a:gd name="connsiteX2" fmla="*/ 631906 w 1260556"/>
                <a:gd name="connsiteY2" fmla="*/ 145471 h 1511357"/>
                <a:gd name="connsiteX3" fmla="*/ 510464 w 1260556"/>
                <a:gd name="connsiteY3" fmla="*/ 1169 h 1511357"/>
                <a:gd name="connsiteX4" fmla="*/ 410451 w 1260556"/>
                <a:gd name="connsiteY4" fmla="*/ 108324 h 1511357"/>
                <a:gd name="connsiteX5" fmla="*/ 160419 w 1260556"/>
                <a:gd name="connsiteY5" fmla="*/ 241674 h 1511357"/>
                <a:gd name="connsiteX6" fmla="*/ 34689 w 1260556"/>
                <a:gd name="connsiteY6" fmla="*/ 328828 h 1511357"/>
                <a:gd name="connsiteX7" fmla="*/ 8020 w 1260556"/>
                <a:gd name="connsiteY7" fmla="*/ 255963 h 1511357"/>
                <a:gd name="connsiteX8" fmla="*/ 158038 w 1260556"/>
                <a:gd name="connsiteY8" fmla="*/ 346450 h 1511357"/>
                <a:gd name="connsiteX9" fmla="*/ 348061 w 1260556"/>
                <a:gd name="connsiteY9" fmla="*/ 445984 h 1511357"/>
                <a:gd name="connsiteX10" fmla="*/ 572375 w 1260556"/>
                <a:gd name="connsiteY10" fmla="*/ 752214 h 1511357"/>
                <a:gd name="connsiteX11" fmla="*/ 703343 w 1260556"/>
                <a:gd name="connsiteY11" fmla="*/ 1362290 h 1511357"/>
                <a:gd name="connsiteX12" fmla="*/ 500462 w 1260556"/>
                <a:gd name="connsiteY12" fmla="*/ 1511357 h 1511357"/>
                <a:gd name="connsiteX0" fmla="*/ 1260556 w 1260556"/>
                <a:gd name="connsiteY0" fmla="*/ 1384460 h 1511143"/>
                <a:gd name="connsiteX1" fmla="*/ 955756 w 1260556"/>
                <a:gd name="connsiteY1" fmla="*/ 637700 h 1511143"/>
                <a:gd name="connsiteX2" fmla="*/ 631906 w 1260556"/>
                <a:gd name="connsiteY2" fmla="*/ 145257 h 1511143"/>
                <a:gd name="connsiteX3" fmla="*/ 510464 w 1260556"/>
                <a:gd name="connsiteY3" fmla="*/ 955 h 1511143"/>
                <a:gd name="connsiteX4" fmla="*/ 410451 w 1260556"/>
                <a:gd name="connsiteY4" fmla="*/ 108110 h 1511143"/>
                <a:gd name="connsiteX5" fmla="*/ 160419 w 1260556"/>
                <a:gd name="connsiteY5" fmla="*/ 241460 h 1511143"/>
                <a:gd name="connsiteX6" fmla="*/ 34689 w 1260556"/>
                <a:gd name="connsiteY6" fmla="*/ 328614 h 1511143"/>
                <a:gd name="connsiteX7" fmla="*/ 8020 w 1260556"/>
                <a:gd name="connsiteY7" fmla="*/ 255749 h 1511143"/>
                <a:gd name="connsiteX8" fmla="*/ 158038 w 1260556"/>
                <a:gd name="connsiteY8" fmla="*/ 346236 h 1511143"/>
                <a:gd name="connsiteX9" fmla="*/ 348061 w 1260556"/>
                <a:gd name="connsiteY9" fmla="*/ 445770 h 1511143"/>
                <a:gd name="connsiteX10" fmla="*/ 572375 w 1260556"/>
                <a:gd name="connsiteY10" fmla="*/ 752000 h 1511143"/>
                <a:gd name="connsiteX11" fmla="*/ 703343 w 1260556"/>
                <a:gd name="connsiteY11" fmla="*/ 1362076 h 1511143"/>
                <a:gd name="connsiteX12" fmla="*/ 500462 w 1260556"/>
                <a:gd name="connsiteY12" fmla="*/ 1511143 h 1511143"/>
                <a:gd name="connsiteX0" fmla="*/ 1231554 w 1231554"/>
                <a:gd name="connsiteY0" fmla="*/ 1329678 h 1511143"/>
                <a:gd name="connsiteX1" fmla="*/ 955756 w 1231554"/>
                <a:gd name="connsiteY1" fmla="*/ 637700 h 1511143"/>
                <a:gd name="connsiteX2" fmla="*/ 631906 w 1231554"/>
                <a:gd name="connsiteY2" fmla="*/ 145257 h 1511143"/>
                <a:gd name="connsiteX3" fmla="*/ 510464 w 1231554"/>
                <a:gd name="connsiteY3" fmla="*/ 955 h 1511143"/>
                <a:gd name="connsiteX4" fmla="*/ 410451 w 1231554"/>
                <a:gd name="connsiteY4" fmla="*/ 108110 h 1511143"/>
                <a:gd name="connsiteX5" fmla="*/ 160419 w 1231554"/>
                <a:gd name="connsiteY5" fmla="*/ 241460 h 1511143"/>
                <a:gd name="connsiteX6" fmla="*/ 34689 w 1231554"/>
                <a:gd name="connsiteY6" fmla="*/ 328614 h 1511143"/>
                <a:gd name="connsiteX7" fmla="*/ 8020 w 1231554"/>
                <a:gd name="connsiteY7" fmla="*/ 255749 h 1511143"/>
                <a:gd name="connsiteX8" fmla="*/ 158038 w 1231554"/>
                <a:gd name="connsiteY8" fmla="*/ 346236 h 1511143"/>
                <a:gd name="connsiteX9" fmla="*/ 348061 w 1231554"/>
                <a:gd name="connsiteY9" fmla="*/ 445770 h 1511143"/>
                <a:gd name="connsiteX10" fmla="*/ 572375 w 1231554"/>
                <a:gd name="connsiteY10" fmla="*/ 752000 h 1511143"/>
                <a:gd name="connsiteX11" fmla="*/ 703343 w 1231554"/>
                <a:gd name="connsiteY11" fmla="*/ 1362076 h 1511143"/>
                <a:gd name="connsiteX12" fmla="*/ 500462 w 1231554"/>
                <a:gd name="connsiteY12" fmla="*/ 1511143 h 151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554" h="1511143">
                  <a:moveTo>
                    <a:pt x="1231554" y="1329678"/>
                  </a:moveTo>
                  <a:lnTo>
                    <a:pt x="955756" y="637700"/>
                  </a:lnTo>
                  <a:cubicBezTo>
                    <a:pt x="919244" y="548165"/>
                    <a:pt x="758906" y="320517"/>
                    <a:pt x="631906" y="145257"/>
                  </a:cubicBezTo>
                  <a:cubicBezTo>
                    <a:pt x="571185" y="68104"/>
                    <a:pt x="614444" y="-9523"/>
                    <a:pt x="510464" y="955"/>
                  </a:cubicBezTo>
                  <a:cubicBezTo>
                    <a:pt x="437440" y="11433"/>
                    <a:pt x="477523" y="70804"/>
                    <a:pt x="410451" y="108110"/>
                  </a:cubicBezTo>
                  <a:cubicBezTo>
                    <a:pt x="341395" y="129700"/>
                    <a:pt x="211140" y="201534"/>
                    <a:pt x="160419" y="241460"/>
                  </a:cubicBezTo>
                  <a:cubicBezTo>
                    <a:pt x="109698" y="281386"/>
                    <a:pt x="59295" y="318692"/>
                    <a:pt x="34689" y="328614"/>
                  </a:cubicBezTo>
                  <a:cubicBezTo>
                    <a:pt x="10083" y="338536"/>
                    <a:pt x="-12538" y="252812"/>
                    <a:pt x="8020" y="255749"/>
                  </a:cubicBezTo>
                  <a:cubicBezTo>
                    <a:pt x="28578" y="258686"/>
                    <a:pt x="102158" y="322106"/>
                    <a:pt x="158038" y="346236"/>
                  </a:cubicBezTo>
                  <a:cubicBezTo>
                    <a:pt x="268211" y="399258"/>
                    <a:pt x="311707" y="407036"/>
                    <a:pt x="348061" y="445770"/>
                  </a:cubicBezTo>
                  <a:cubicBezTo>
                    <a:pt x="442676" y="532765"/>
                    <a:pt x="556341" y="660241"/>
                    <a:pt x="572375" y="752000"/>
                  </a:cubicBezTo>
                  <a:cubicBezTo>
                    <a:pt x="634367" y="921783"/>
                    <a:pt x="679609" y="1211739"/>
                    <a:pt x="703343" y="1362076"/>
                  </a:cubicBezTo>
                  <a:cubicBezTo>
                    <a:pt x="723162" y="1487612"/>
                    <a:pt x="649052" y="1495585"/>
                    <a:pt x="500462" y="1511143"/>
                  </a:cubicBezTo>
                </a:path>
              </a:pathLst>
            </a:custGeom>
            <a:noFill/>
            <a:ln w="19050">
              <a:solidFill>
                <a:srgbClr val="0000FF"/>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Полилиния 99"/>
            <p:cNvSpPr/>
            <p:nvPr/>
          </p:nvSpPr>
          <p:spPr>
            <a:xfrm>
              <a:off x="3525389" y="2219614"/>
              <a:ext cx="1930124" cy="2219814"/>
            </a:xfrm>
            <a:custGeom>
              <a:avLst/>
              <a:gdLst>
                <a:gd name="connsiteX0" fmla="*/ 0 w 1631950"/>
                <a:gd name="connsiteY0" fmla="*/ 158750 h 2133600"/>
                <a:gd name="connsiteX1" fmla="*/ 215900 w 1631950"/>
                <a:gd name="connsiteY1" fmla="*/ 152400 h 2133600"/>
                <a:gd name="connsiteX2" fmla="*/ 273050 w 1631950"/>
                <a:gd name="connsiteY2" fmla="*/ 450850 h 2133600"/>
                <a:gd name="connsiteX3" fmla="*/ 177800 w 1631950"/>
                <a:gd name="connsiteY3" fmla="*/ 1352550 h 2133600"/>
                <a:gd name="connsiteX4" fmla="*/ 107950 w 1631950"/>
                <a:gd name="connsiteY4" fmla="*/ 1492250 h 2133600"/>
                <a:gd name="connsiteX5" fmla="*/ 127000 w 1631950"/>
                <a:gd name="connsiteY5" fmla="*/ 1549400 h 2133600"/>
                <a:gd name="connsiteX6" fmla="*/ 190500 w 1631950"/>
                <a:gd name="connsiteY6" fmla="*/ 1549400 h 2133600"/>
                <a:gd name="connsiteX7" fmla="*/ 1631950 w 1631950"/>
                <a:gd name="connsiteY7" fmla="*/ 2133600 h 2133600"/>
                <a:gd name="connsiteX8" fmla="*/ 723900 w 1631950"/>
                <a:gd name="connsiteY8" fmla="*/ 0 h 2133600"/>
                <a:gd name="connsiteX9" fmla="*/ 723900 w 1631950"/>
                <a:gd name="connsiteY9" fmla="*/ 0 h 2133600"/>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723900 w 2017713"/>
                <a:gd name="connsiteY8" fmla="*/ 0 h 2290762"/>
                <a:gd name="connsiteX9" fmla="*/ 723900 w 2017713"/>
                <a:gd name="connsiteY9"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812925 w 2017713"/>
                <a:gd name="connsiteY8" fmla="*/ 1924050 h 2290762"/>
                <a:gd name="connsiteX9" fmla="*/ 723900 w 2017713"/>
                <a:gd name="connsiteY9" fmla="*/ 0 h 2290762"/>
                <a:gd name="connsiteX10" fmla="*/ 723900 w 2017713"/>
                <a:gd name="connsiteY10"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646237 w 2017713"/>
                <a:gd name="connsiteY8" fmla="*/ 2085975 h 2290762"/>
                <a:gd name="connsiteX9" fmla="*/ 723900 w 2017713"/>
                <a:gd name="connsiteY9" fmla="*/ 0 h 2290762"/>
                <a:gd name="connsiteX10" fmla="*/ 723900 w 2017713"/>
                <a:gd name="connsiteY10"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831975 w 2017713"/>
                <a:gd name="connsiteY8" fmla="*/ 2128838 h 2290762"/>
                <a:gd name="connsiteX9" fmla="*/ 1646237 w 2017713"/>
                <a:gd name="connsiteY9" fmla="*/ 2085975 h 2290762"/>
                <a:gd name="connsiteX10" fmla="*/ 723900 w 2017713"/>
                <a:gd name="connsiteY10" fmla="*/ 0 h 2290762"/>
                <a:gd name="connsiteX11" fmla="*/ 723900 w 2017713"/>
                <a:gd name="connsiteY11"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831975 w 2017713"/>
                <a:gd name="connsiteY8" fmla="*/ 2128838 h 2290762"/>
                <a:gd name="connsiteX9" fmla="*/ 1655762 w 2017713"/>
                <a:gd name="connsiteY9" fmla="*/ 2057400 h 2290762"/>
                <a:gd name="connsiteX10" fmla="*/ 723900 w 2017713"/>
                <a:gd name="connsiteY10" fmla="*/ 0 h 2290762"/>
                <a:gd name="connsiteX11" fmla="*/ 723900 w 2017713"/>
                <a:gd name="connsiteY11" fmla="*/ 0 h 2290762"/>
                <a:gd name="connsiteX0" fmla="*/ 0 w 2017713"/>
                <a:gd name="connsiteY0" fmla="*/ 158750 h 2290762"/>
                <a:gd name="connsiteX1" fmla="*/ 215900 w 2017713"/>
                <a:gd name="connsiteY1" fmla="*/ 152400 h 2290762"/>
                <a:gd name="connsiteX2" fmla="*/ 273050 w 2017713"/>
                <a:gd name="connsiteY2" fmla="*/ 450850 h 2290762"/>
                <a:gd name="connsiteX3" fmla="*/ 177800 w 2017713"/>
                <a:gd name="connsiteY3" fmla="*/ 1352550 h 2290762"/>
                <a:gd name="connsiteX4" fmla="*/ 107950 w 2017713"/>
                <a:gd name="connsiteY4" fmla="*/ 1492250 h 2290762"/>
                <a:gd name="connsiteX5" fmla="*/ 127000 w 2017713"/>
                <a:gd name="connsiteY5" fmla="*/ 1549400 h 2290762"/>
                <a:gd name="connsiteX6" fmla="*/ 190500 w 2017713"/>
                <a:gd name="connsiteY6" fmla="*/ 1549400 h 2290762"/>
                <a:gd name="connsiteX7" fmla="*/ 2017713 w 2017713"/>
                <a:gd name="connsiteY7" fmla="*/ 2290762 h 2290762"/>
                <a:gd name="connsiteX8" fmla="*/ 1917700 w 2017713"/>
                <a:gd name="connsiteY8" fmla="*/ 2171700 h 2290762"/>
                <a:gd name="connsiteX9" fmla="*/ 1655762 w 2017713"/>
                <a:gd name="connsiteY9" fmla="*/ 2057400 h 2290762"/>
                <a:gd name="connsiteX10" fmla="*/ 723900 w 2017713"/>
                <a:gd name="connsiteY10" fmla="*/ 0 h 2290762"/>
                <a:gd name="connsiteX11" fmla="*/ 723900 w 2017713"/>
                <a:gd name="connsiteY11" fmla="*/ 0 h 2290762"/>
                <a:gd name="connsiteX0" fmla="*/ 0 w 2025624"/>
                <a:gd name="connsiteY0" fmla="*/ 158750 h 2290762"/>
                <a:gd name="connsiteX1" fmla="*/ 215900 w 2025624"/>
                <a:gd name="connsiteY1" fmla="*/ 152400 h 2290762"/>
                <a:gd name="connsiteX2" fmla="*/ 273050 w 2025624"/>
                <a:gd name="connsiteY2" fmla="*/ 450850 h 2290762"/>
                <a:gd name="connsiteX3" fmla="*/ 177800 w 2025624"/>
                <a:gd name="connsiteY3" fmla="*/ 1352550 h 2290762"/>
                <a:gd name="connsiteX4" fmla="*/ 107950 w 2025624"/>
                <a:gd name="connsiteY4" fmla="*/ 1492250 h 2290762"/>
                <a:gd name="connsiteX5" fmla="*/ 127000 w 2025624"/>
                <a:gd name="connsiteY5" fmla="*/ 1549400 h 2290762"/>
                <a:gd name="connsiteX6" fmla="*/ 190500 w 2025624"/>
                <a:gd name="connsiteY6" fmla="*/ 1549400 h 2290762"/>
                <a:gd name="connsiteX7" fmla="*/ 2017713 w 2025624"/>
                <a:gd name="connsiteY7" fmla="*/ 2290762 h 2290762"/>
                <a:gd name="connsiteX8" fmla="*/ 1917700 w 2025624"/>
                <a:gd name="connsiteY8" fmla="*/ 2171700 h 2290762"/>
                <a:gd name="connsiteX9" fmla="*/ 1655762 w 2025624"/>
                <a:gd name="connsiteY9" fmla="*/ 2057400 h 2290762"/>
                <a:gd name="connsiteX10" fmla="*/ 723900 w 2025624"/>
                <a:gd name="connsiteY10" fmla="*/ 0 h 2290762"/>
                <a:gd name="connsiteX11" fmla="*/ 723900 w 2025624"/>
                <a:gd name="connsiteY11" fmla="*/ 0 h 2290762"/>
                <a:gd name="connsiteX0" fmla="*/ 0 w 2000827"/>
                <a:gd name="connsiteY0" fmla="*/ 158750 h 2276474"/>
                <a:gd name="connsiteX1" fmla="*/ 215900 w 2000827"/>
                <a:gd name="connsiteY1" fmla="*/ 152400 h 2276474"/>
                <a:gd name="connsiteX2" fmla="*/ 273050 w 2000827"/>
                <a:gd name="connsiteY2" fmla="*/ 450850 h 2276474"/>
                <a:gd name="connsiteX3" fmla="*/ 177800 w 2000827"/>
                <a:gd name="connsiteY3" fmla="*/ 1352550 h 2276474"/>
                <a:gd name="connsiteX4" fmla="*/ 107950 w 2000827"/>
                <a:gd name="connsiteY4" fmla="*/ 1492250 h 2276474"/>
                <a:gd name="connsiteX5" fmla="*/ 127000 w 2000827"/>
                <a:gd name="connsiteY5" fmla="*/ 1549400 h 2276474"/>
                <a:gd name="connsiteX6" fmla="*/ 190500 w 2000827"/>
                <a:gd name="connsiteY6" fmla="*/ 1549400 h 2276474"/>
                <a:gd name="connsiteX7" fmla="*/ 1989138 w 2000827"/>
                <a:gd name="connsiteY7" fmla="*/ 2276474 h 2276474"/>
                <a:gd name="connsiteX8" fmla="*/ 1917700 w 2000827"/>
                <a:gd name="connsiteY8" fmla="*/ 2171700 h 2276474"/>
                <a:gd name="connsiteX9" fmla="*/ 1655762 w 2000827"/>
                <a:gd name="connsiteY9" fmla="*/ 2057400 h 2276474"/>
                <a:gd name="connsiteX10" fmla="*/ 723900 w 2000827"/>
                <a:gd name="connsiteY10" fmla="*/ 0 h 2276474"/>
                <a:gd name="connsiteX11" fmla="*/ 723900 w 2000827"/>
                <a:gd name="connsiteY11" fmla="*/ 0 h 2276474"/>
                <a:gd name="connsiteX0" fmla="*/ 0 w 2021715"/>
                <a:gd name="connsiteY0" fmla="*/ 158750 h 2281153"/>
                <a:gd name="connsiteX1" fmla="*/ 215900 w 2021715"/>
                <a:gd name="connsiteY1" fmla="*/ 152400 h 2281153"/>
                <a:gd name="connsiteX2" fmla="*/ 273050 w 2021715"/>
                <a:gd name="connsiteY2" fmla="*/ 450850 h 2281153"/>
                <a:gd name="connsiteX3" fmla="*/ 177800 w 2021715"/>
                <a:gd name="connsiteY3" fmla="*/ 1352550 h 2281153"/>
                <a:gd name="connsiteX4" fmla="*/ 107950 w 2021715"/>
                <a:gd name="connsiteY4" fmla="*/ 1492250 h 2281153"/>
                <a:gd name="connsiteX5" fmla="*/ 127000 w 2021715"/>
                <a:gd name="connsiteY5" fmla="*/ 1549400 h 2281153"/>
                <a:gd name="connsiteX6" fmla="*/ 190500 w 2021715"/>
                <a:gd name="connsiteY6" fmla="*/ 1549400 h 2281153"/>
                <a:gd name="connsiteX7" fmla="*/ 1989138 w 2021715"/>
                <a:gd name="connsiteY7" fmla="*/ 2276474 h 2281153"/>
                <a:gd name="connsiteX8" fmla="*/ 1917700 w 2021715"/>
                <a:gd name="connsiteY8" fmla="*/ 2171700 h 2281153"/>
                <a:gd name="connsiteX9" fmla="*/ 1655762 w 2021715"/>
                <a:gd name="connsiteY9" fmla="*/ 2057400 h 2281153"/>
                <a:gd name="connsiteX10" fmla="*/ 723900 w 2021715"/>
                <a:gd name="connsiteY10" fmla="*/ 0 h 2281153"/>
                <a:gd name="connsiteX11" fmla="*/ 723900 w 2021715"/>
                <a:gd name="connsiteY11" fmla="*/ 0 h 2281153"/>
                <a:gd name="connsiteX0" fmla="*/ 0 w 1989138"/>
                <a:gd name="connsiteY0" fmla="*/ 158750 h 2283714"/>
                <a:gd name="connsiteX1" fmla="*/ 215900 w 1989138"/>
                <a:gd name="connsiteY1" fmla="*/ 152400 h 2283714"/>
                <a:gd name="connsiteX2" fmla="*/ 273050 w 1989138"/>
                <a:gd name="connsiteY2" fmla="*/ 450850 h 2283714"/>
                <a:gd name="connsiteX3" fmla="*/ 177800 w 1989138"/>
                <a:gd name="connsiteY3" fmla="*/ 1352550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77800 w 1989138"/>
                <a:gd name="connsiteY3" fmla="*/ 1352550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77800 w 1989138"/>
                <a:gd name="connsiteY3" fmla="*/ 1352550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107950 w 1989138"/>
                <a:gd name="connsiteY4" fmla="*/ 1492250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27000 w 1989138"/>
                <a:gd name="connsiteY5" fmla="*/ 1549400 h 2283714"/>
                <a:gd name="connsiteX6" fmla="*/ 190500 w 1989138"/>
                <a:gd name="connsiteY6" fmla="*/ 154940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436563 w 1989138"/>
                <a:gd name="connsiteY6" fmla="*/ 164068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190500 w 1989138"/>
                <a:gd name="connsiteY5" fmla="*/ 1549400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448469 w 1989138"/>
                <a:gd name="connsiteY6" fmla="*/ 164306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1989138 w 1989138"/>
                <a:gd name="connsiteY6" fmla="*/ 2276474 h 2283714"/>
                <a:gd name="connsiteX7" fmla="*/ 1989138 w 1989138"/>
                <a:gd name="connsiteY7" fmla="*/ 2209800 h 2283714"/>
                <a:gd name="connsiteX8" fmla="*/ 1655762 w 1989138"/>
                <a:gd name="connsiteY8" fmla="*/ 2057400 h 2283714"/>
                <a:gd name="connsiteX9" fmla="*/ 723900 w 1989138"/>
                <a:gd name="connsiteY9" fmla="*/ 0 h 2283714"/>
                <a:gd name="connsiteX10" fmla="*/ 723900 w 1989138"/>
                <a:gd name="connsiteY10"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505619 w 1989138"/>
                <a:gd name="connsiteY6" fmla="*/ 1659730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508000 w 1989138"/>
                <a:gd name="connsiteY6" fmla="*/ 168354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1989138"/>
                <a:gd name="connsiteY0" fmla="*/ 158750 h 2283714"/>
                <a:gd name="connsiteX1" fmla="*/ 215900 w 1989138"/>
                <a:gd name="connsiteY1" fmla="*/ 152400 h 2283714"/>
                <a:gd name="connsiteX2" fmla="*/ 273050 w 1989138"/>
                <a:gd name="connsiteY2" fmla="*/ 450850 h 2283714"/>
                <a:gd name="connsiteX3" fmla="*/ 156368 w 1989138"/>
                <a:gd name="connsiteY3" fmla="*/ 1312068 h 2283714"/>
                <a:gd name="connsiteX4" fmla="*/ 93663 w 1989138"/>
                <a:gd name="connsiteY4" fmla="*/ 1487488 h 2283714"/>
                <a:gd name="connsiteX5" fmla="*/ 209550 w 1989138"/>
                <a:gd name="connsiteY5" fmla="*/ 1537494 h 2283714"/>
                <a:gd name="connsiteX6" fmla="*/ 508000 w 1989138"/>
                <a:gd name="connsiteY6" fmla="*/ 1683542 h 2283714"/>
                <a:gd name="connsiteX7" fmla="*/ 1989138 w 1989138"/>
                <a:gd name="connsiteY7" fmla="*/ 2276474 h 2283714"/>
                <a:gd name="connsiteX8" fmla="*/ 1989138 w 1989138"/>
                <a:gd name="connsiteY8" fmla="*/ 2209800 h 2283714"/>
                <a:gd name="connsiteX9" fmla="*/ 1655762 w 1989138"/>
                <a:gd name="connsiteY9" fmla="*/ 2057400 h 2283714"/>
                <a:gd name="connsiteX10" fmla="*/ 723900 w 1989138"/>
                <a:gd name="connsiteY10" fmla="*/ 0 h 2283714"/>
                <a:gd name="connsiteX11" fmla="*/ 723900 w 1989138"/>
                <a:gd name="connsiteY11" fmla="*/ 0 h 2283714"/>
                <a:gd name="connsiteX0" fmla="*/ 0 w 2020701"/>
                <a:gd name="connsiteY0" fmla="*/ 158750 h 2261438"/>
                <a:gd name="connsiteX1" fmla="*/ 215900 w 2020701"/>
                <a:gd name="connsiteY1" fmla="*/ 152400 h 2261438"/>
                <a:gd name="connsiteX2" fmla="*/ 273050 w 2020701"/>
                <a:gd name="connsiteY2" fmla="*/ 450850 h 2261438"/>
                <a:gd name="connsiteX3" fmla="*/ 156368 w 2020701"/>
                <a:gd name="connsiteY3" fmla="*/ 1312068 h 2261438"/>
                <a:gd name="connsiteX4" fmla="*/ 93663 w 2020701"/>
                <a:gd name="connsiteY4" fmla="*/ 1487488 h 2261438"/>
                <a:gd name="connsiteX5" fmla="*/ 209550 w 2020701"/>
                <a:gd name="connsiteY5" fmla="*/ 1537494 h 2261438"/>
                <a:gd name="connsiteX6" fmla="*/ 508000 w 2020701"/>
                <a:gd name="connsiteY6" fmla="*/ 1683542 h 2261438"/>
                <a:gd name="connsiteX7" fmla="*/ 1912938 w 2020701"/>
                <a:gd name="connsiteY7" fmla="*/ 2250280 h 2261438"/>
                <a:gd name="connsiteX8" fmla="*/ 1989138 w 2020701"/>
                <a:gd name="connsiteY8" fmla="*/ 2209800 h 2261438"/>
                <a:gd name="connsiteX9" fmla="*/ 1655762 w 2020701"/>
                <a:gd name="connsiteY9" fmla="*/ 2057400 h 2261438"/>
                <a:gd name="connsiteX10" fmla="*/ 723900 w 2020701"/>
                <a:gd name="connsiteY10" fmla="*/ 0 h 2261438"/>
                <a:gd name="connsiteX11" fmla="*/ 723900 w 2020701"/>
                <a:gd name="connsiteY11" fmla="*/ 0 h 2261438"/>
                <a:gd name="connsiteX0" fmla="*/ 0 w 1990980"/>
                <a:gd name="connsiteY0" fmla="*/ 158750 h 2258942"/>
                <a:gd name="connsiteX1" fmla="*/ 215900 w 1990980"/>
                <a:gd name="connsiteY1" fmla="*/ 152400 h 2258942"/>
                <a:gd name="connsiteX2" fmla="*/ 273050 w 1990980"/>
                <a:gd name="connsiteY2" fmla="*/ 450850 h 2258942"/>
                <a:gd name="connsiteX3" fmla="*/ 156368 w 1990980"/>
                <a:gd name="connsiteY3" fmla="*/ 1312068 h 2258942"/>
                <a:gd name="connsiteX4" fmla="*/ 93663 w 1990980"/>
                <a:gd name="connsiteY4" fmla="*/ 1487488 h 2258942"/>
                <a:gd name="connsiteX5" fmla="*/ 209550 w 1990980"/>
                <a:gd name="connsiteY5" fmla="*/ 1537494 h 2258942"/>
                <a:gd name="connsiteX6" fmla="*/ 508000 w 1990980"/>
                <a:gd name="connsiteY6" fmla="*/ 1683542 h 2258942"/>
                <a:gd name="connsiteX7" fmla="*/ 1912938 w 1990980"/>
                <a:gd name="connsiteY7" fmla="*/ 2250280 h 2258942"/>
                <a:gd name="connsiteX8" fmla="*/ 1948657 w 1990980"/>
                <a:gd name="connsiteY8" fmla="*/ 2195512 h 2258942"/>
                <a:gd name="connsiteX9" fmla="*/ 1655762 w 1990980"/>
                <a:gd name="connsiteY9" fmla="*/ 2057400 h 2258942"/>
                <a:gd name="connsiteX10" fmla="*/ 723900 w 1990980"/>
                <a:gd name="connsiteY10" fmla="*/ 0 h 2258942"/>
                <a:gd name="connsiteX11" fmla="*/ 723900 w 1990980"/>
                <a:gd name="connsiteY11" fmla="*/ 0 h 2258942"/>
                <a:gd name="connsiteX0" fmla="*/ 0 w 1967683"/>
                <a:gd name="connsiteY0" fmla="*/ 158750 h 2255947"/>
                <a:gd name="connsiteX1" fmla="*/ 215900 w 1967683"/>
                <a:gd name="connsiteY1" fmla="*/ 152400 h 2255947"/>
                <a:gd name="connsiteX2" fmla="*/ 273050 w 1967683"/>
                <a:gd name="connsiteY2" fmla="*/ 450850 h 2255947"/>
                <a:gd name="connsiteX3" fmla="*/ 156368 w 1967683"/>
                <a:gd name="connsiteY3" fmla="*/ 1312068 h 2255947"/>
                <a:gd name="connsiteX4" fmla="*/ 93663 w 1967683"/>
                <a:gd name="connsiteY4" fmla="*/ 1487488 h 2255947"/>
                <a:gd name="connsiteX5" fmla="*/ 209550 w 1967683"/>
                <a:gd name="connsiteY5" fmla="*/ 1537494 h 2255947"/>
                <a:gd name="connsiteX6" fmla="*/ 508000 w 1967683"/>
                <a:gd name="connsiteY6" fmla="*/ 1683542 h 2255947"/>
                <a:gd name="connsiteX7" fmla="*/ 1912938 w 1967683"/>
                <a:gd name="connsiteY7" fmla="*/ 2250280 h 2255947"/>
                <a:gd name="connsiteX8" fmla="*/ 1948657 w 1967683"/>
                <a:gd name="connsiteY8" fmla="*/ 2195512 h 2255947"/>
                <a:gd name="connsiteX9" fmla="*/ 1655762 w 1967683"/>
                <a:gd name="connsiteY9" fmla="*/ 2057400 h 2255947"/>
                <a:gd name="connsiteX10" fmla="*/ 723900 w 1967683"/>
                <a:gd name="connsiteY10" fmla="*/ 0 h 2255947"/>
                <a:gd name="connsiteX11" fmla="*/ 723900 w 1967683"/>
                <a:gd name="connsiteY11" fmla="*/ 0 h 2255947"/>
                <a:gd name="connsiteX0" fmla="*/ 0 w 1958989"/>
                <a:gd name="connsiteY0" fmla="*/ 158750 h 2253011"/>
                <a:gd name="connsiteX1" fmla="*/ 215900 w 1958989"/>
                <a:gd name="connsiteY1" fmla="*/ 152400 h 2253011"/>
                <a:gd name="connsiteX2" fmla="*/ 273050 w 1958989"/>
                <a:gd name="connsiteY2" fmla="*/ 450850 h 2253011"/>
                <a:gd name="connsiteX3" fmla="*/ 156368 w 1958989"/>
                <a:gd name="connsiteY3" fmla="*/ 1312068 h 2253011"/>
                <a:gd name="connsiteX4" fmla="*/ 93663 w 1958989"/>
                <a:gd name="connsiteY4" fmla="*/ 1487488 h 2253011"/>
                <a:gd name="connsiteX5" fmla="*/ 209550 w 1958989"/>
                <a:gd name="connsiteY5" fmla="*/ 1537494 h 2253011"/>
                <a:gd name="connsiteX6" fmla="*/ 508000 w 1958989"/>
                <a:gd name="connsiteY6" fmla="*/ 1683542 h 2253011"/>
                <a:gd name="connsiteX7" fmla="*/ 1912938 w 1958989"/>
                <a:gd name="connsiteY7" fmla="*/ 2250280 h 2253011"/>
                <a:gd name="connsiteX8" fmla="*/ 1948657 w 1958989"/>
                <a:gd name="connsiteY8" fmla="*/ 2195512 h 2253011"/>
                <a:gd name="connsiteX9" fmla="*/ 1655762 w 1958989"/>
                <a:gd name="connsiteY9" fmla="*/ 2057400 h 2253011"/>
                <a:gd name="connsiteX10" fmla="*/ 723900 w 1958989"/>
                <a:gd name="connsiteY10" fmla="*/ 0 h 2253011"/>
                <a:gd name="connsiteX11" fmla="*/ 723900 w 1958989"/>
                <a:gd name="connsiteY11" fmla="*/ 0 h 2253011"/>
                <a:gd name="connsiteX0" fmla="*/ 0 w 1958989"/>
                <a:gd name="connsiteY0" fmla="*/ 310317 h 2404578"/>
                <a:gd name="connsiteX1" fmla="*/ 215900 w 1958989"/>
                <a:gd name="connsiteY1" fmla="*/ 303967 h 2404578"/>
                <a:gd name="connsiteX2" fmla="*/ 273050 w 1958989"/>
                <a:gd name="connsiteY2" fmla="*/ 602417 h 2404578"/>
                <a:gd name="connsiteX3" fmla="*/ 156368 w 1958989"/>
                <a:gd name="connsiteY3" fmla="*/ 1463635 h 2404578"/>
                <a:gd name="connsiteX4" fmla="*/ 93663 w 1958989"/>
                <a:gd name="connsiteY4" fmla="*/ 1639055 h 2404578"/>
                <a:gd name="connsiteX5" fmla="*/ 209550 w 1958989"/>
                <a:gd name="connsiteY5" fmla="*/ 1689061 h 2404578"/>
                <a:gd name="connsiteX6" fmla="*/ 508000 w 1958989"/>
                <a:gd name="connsiteY6" fmla="*/ 1835109 h 2404578"/>
                <a:gd name="connsiteX7" fmla="*/ 1912938 w 1958989"/>
                <a:gd name="connsiteY7" fmla="*/ 2401847 h 2404578"/>
                <a:gd name="connsiteX8" fmla="*/ 1948657 w 1958989"/>
                <a:gd name="connsiteY8" fmla="*/ 2347079 h 2404578"/>
                <a:gd name="connsiteX9" fmla="*/ 1655762 w 1958989"/>
                <a:gd name="connsiteY9" fmla="*/ 2208967 h 2404578"/>
                <a:gd name="connsiteX10" fmla="*/ 723900 w 1958989"/>
                <a:gd name="connsiteY10" fmla="*/ 151567 h 2404578"/>
                <a:gd name="connsiteX11" fmla="*/ 759348 w 1958989"/>
                <a:gd name="connsiteY11" fmla="*/ 154789 h 2404578"/>
                <a:gd name="connsiteX0" fmla="*/ 0 w 1958989"/>
                <a:gd name="connsiteY0" fmla="*/ 158750 h 2253011"/>
                <a:gd name="connsiteX1" fmla="*/ 215900 w 1958989"/>
                <a:gd name="connsiteY1" fmla="*/ 152400 h 2253011"/>
                <a:gd name="connsiteX2" fmla="*/ 273050 w 1958989"/>
                <a:gd name="connsiteY2" fmla="*/ 450850 h 2253011"/>
                <a:gd name="connsiteX3" fmla="*/ 156368 w 1958989"/>
                <a:gd name="connsiteY3" fmla="*/ 1312068 h 2253011"/>
                <a:gd name="connsiteX4" fmla="*/ 93663 w 1958989"/>
                <a:gd name="connsiteY4" fmla="*/ 1487488 h 2253011"/>
                <a:gd name="connsiteX5" fmla="*/ 209550 w 1958989"/>
                <a:gd name="connsiteY5" fmla="*/ 1537494 h 2253011"/>
                <a:gd name="connsiteX6" fmla="*/ 508000 w 1958989"/>
                <a:gd name="connsiteY6" fmla="*/ 1683542 h 2253011"/>
                <a:gd name="connsiteX7" fmla="*/ 1912938 w 1958989"/>
                <a:gd name="connsiteY7" fmla="*/ 2250280 h 2253011"/>
                <a:gd name="connsiteX8" fmla="*/ 1948657 w 1958989"/>
                <a:gd name="connsiteY8" fmla="*/ 2195512 h 2253011"/>
                <a:gd name="connsiteX9" fmla="*/ 1655762 w 1958989"/>
                <a:gd name="connsiteY9" fmla="*/ 2057400 h 2253011"/>
                <a:gd name="connsiteX10" fmla="*/ 723900 w 1958989"/>
                <a:gd name="connsiteY10" fmla="*/ 0 h 2253011"/>
                <a:gd name="connsiteX0" fmla="*/ 0 w 1958989"/>
                <a:gd name="connsiteY0" fmla="*/ 158750 h 2253011"/>
                <a:gd name="connsiteX1" fmla="*/ 215900 w 1958989"/>
                <a:gd name="connsiteY1" fmla="*/ 152400 h 2253011"/>
                <a:gd name="connsiteX2" fmla="*/ 273050 w 1958989"/>
                <a:gd name="connsiteY2" fmla="*/ 450850 h 2253011"/>
                <a:gd name="connsiteX3" fmla="*/ 156368 w 1958989"/>
                <a:gd name="connsiteY3" fmla="*/ 1312068 h 2253011"/>
                <a:gd name="connsiteX4" fmla="*/ 93663 w 1958989"/>
                <a:gd name="connsiteY4" fmla="*/ 1487488 h 2253011"/>
                <a:gd name="connsiteX5" fmla="*/ 209550 w 1958989"/>
                <a:gd name="connsiteY5" fmla="*/ 1537494 h 2253011"/>
                <a:gd name="connsiteX6" fmla="*/ 508000 w 1958989"/>
                <a:gd name="connsiteY6" fmla="*/ 1683542 h 2253011"/>
                <a:gd name="connsiteX7" fmla="*/ 1912938 w 1958989"/>
                <a:gd name="connsiteY7" fmla="*/ 2250280 h 2253011"/>
                <a:gd name="connsiteX8" fmla="*/ 1948657 w 1958989"/>
                <a:gd name="connsiteY8" fmla="*/ 2195512 h 2253011"/>
                <a:gd name="connsiteX9" fmla="*/ 1655762 w 1958989"/>
                <a:gd name="connsiteY9" fmla="*/ 2057400 h 2253011"/>
                <a:gd name="connsiteX10" fmla="*/ 749680 w 1958989"/>
                <a:gd name="connsiteY10" fmla="*/ 0 h 22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8989" h="2253011">
                  <a:moveTo>
                    <a:pt x="0" y="158750"/>
                  </a:moveTo>
                  <a:lnTo>
                    <a:pt x="215900" y="152400"/>
                  </a:lnTo>
                  <a:lnTo>
                    <a:pt x="273050" y="450850"/>
                  </a:lnTo>
                  <a:lnTo>
                    <a:pt x="156368" y="1312068"/>
                  </a:lnTo>
                  <a:cubicBezTo>
                    <a:pt x="140229" y="1389591"/>
                    <a:pt x="116946" y="1440921"/>
                    <a:pt x="93663" y="1487488"/>
                  </a:cubicBezTo>
                  <a:cubicBezTo>
                    <a:pt x="73159" y="1562761"/>
                    <a:pt x="177006" y="1520297"/>
                    <a:pt x="209550" y="1537494"/>
                  </a:cubicBezTo>
                  <a:cubicBezTo>
                    <a:pt x="278209" y="1566201"/>
                    <a:pt x="211402" y="1560379"/>
                    <a:pt x="508000" y="1683542"/>
                  </a:cubicBezTo>
                  <a:cubicBezTo>
                    <a:pt x="996951" y="1907380"/>
                    <a:pt x="1419225" y="2052636"/>
                    <a:pt x="1912938" y="2250280"/>
                  </a:cubicBezTo>
                  <a:cubicBezTo>
                    <a:pt x="1958182" y="2266155"/>
                    <a:pt x="1970088" y="2208211"/>
                    <a:pt x="1948657" y="2195512"/>
                  </a:cubicBezTo>
                  <a:lnTo>
                    <a:pt x="1655762" y="2057400"/>
                  </a:lnTo>
                  <a:cubicBezTo>
                    <a:pt x="1530878" y="2047875"/>
                    <a:pt x="899082" y="342363"/>
                    <a:pt x="749680" y="0"/>
                  </a:cubicBezTo>
                </a:path>
              </a:pathLst>
            </a:custGeom>
            <a:noFill/>
            <a:ln w="19050">
              <a:solidFill>
                <a:srgbClr val="0000FF"/>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rot="19759495">
              <a:off x="2633341" y="683150"/>
              <a:ext cx="785975" cy="356949"/>
            </a:xfrm>
            <a:prstGeom prst="rect">
              <a:avLst/>
            </a:prstGeom>
            <a:noFill/>
          </p:spPr>
          <p:txBody>
            <a:bodyPr wrap="none" rtlCol="0">
              <a:spAutoFit/>
            </a:bodyPr>
            <a:lstStyle/>
            <a:p>
              <a:r>
                <a:rPr lang="en-US" sz="1300">
                  <a:solidFill>
                    <a:srgbClr val="0000FF"/>
                  </a:solidFill>
                </a:rPr>
                <a:t>45 min</a:t>
              </a:r>
            </a:p>
          </p:txBody>
        </p:sp>
        <p:cxnSp>
          <p:nvCxnSpPr>
            <p:cNvPr id="102" name="Прямая соединительная линия 101"/>
            <p:cNvCxnSpPr/>
            <p:nvPr/>
          </p:nvCxnSpPr>
          <p:spPr>
            <a:xfrm flipV="1">
              <a:off x="3509650" y="2154581"/>
              <a:ext cx="722714" cy="158551"/>
            </a:xfrm>
            <a:prstGeom prst="line">
              <a:avLst/>
            </a:prstGeom>
            <a:noFill/>
            <a:ln w="25400">
              <a:solidFill>
                <a:srgbClr val="FF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p:cNvSpPr txBox="1"/>
            <p:nvPr/>
          </p:nvSpPr>
          <p:spPr>
            <a:xfrm rot="20899244">
              <a:off x="3692898" y="2179271"/>
              <a:ext cx="701343" cy="356949"/>
            </a:xfrm>
            <a:prstGeom prst="rect">
              <a:avLst/>
            </a:prstGeom>
            <a:noFill/>
          </p:spPr>
          <p:txBody>
            <a:bodyPr wrap="none" rtlCol="0">
              <a:spAutoFit/>
            </a:bodyPr>
            <a:lstStyle/>
            <a:p>
              <a:r>
                <a:rPr lang="en-US" sz="1300" b="1">
                  <a:solidFill>
                    <a:srgbClr val="FF0000"/>
                  </a:solidFill>
                </a:rPr>
                <a:t>7 min</a:t>
              </a:r>
            </a:p>
          </p:txBody>
        </p:sp>
        <p:sp>
          <p:nvSpPr>
            <p:cNvPr id="104" name="TextBox 103"/>
            <p:cNvSpPr txBox="1"/>
            <p:nvPr/>
          </p:nvSpPr>
          <p:spPr>
            <a:xfrm>
              <a:off x="4553792" y="846732"/>
              <a:ext cx="835733" cy="138499"/>
            </a:xfrm>
            <a:prstGeom prst="rect">
              <a:avLst/>
            </a:prstGeom>
            <a:solidFill>
              <a:schemeClr val="bg1">
                <a:alpha val="60000"/>
              </a:schemeClr>
            </a:solidFill>
          </p:spPr>
          <p:txBody>
            <a:bodyPr wrap="none" lIns="36000" tIns="0" rIns="36000" bIns="0" rtlCol="0">
              <a:spAutoFit/>
            </a:bodyPr>
            <a:lstStyle>
              <a:defPPr>
                <a:defRPr lang="en-US"/>
              </a:defPPr>
              <a:lvl1pPr>
                <a:defRPr sz="900" b="1"/>
              </a:lvl1pPr>
            </a:lstStyle>
            <a:p>
              <a:r>
                <a:rPr lang="en-US"/>
                <a:t>Khovrino (2016)</a:t>
              </a:r>
            </a:p>
          </p:txBody>
        </p:sp>
        <p:sp>
          <p:nvSpPr>
            <p:cNvPr id="105" name="TextBox 104"/>
            <p:cNvSpPr txBox="1"/>
            <p:nvPr/>
          </p:nvSpPr>
          <p:spPr>
            <a:xfrm>
              <a:off x="4426567" y="2034659"/>
              <a:ext cx="808482" cy="138499"/>
            </a:xfrm>
            <a:prstGeom prst="rect">
              <a:avLst/>
            </a:prstGeom>
            <a:solidFill>
              <a:schemeClr val="bg1">
                <a:alpha val="60000"/>
              </a:schemeClr>
            </a:solidFill>
          </p:spPr>
          <p:txBody>
            <a:bodyPr wrap="none" lIns="36000" tIns="0" rIns="36000" bIns="0" rtlCol="0">
              <a:spAutoFit/>
            </a:bodyPr>
            <a:lstStyle>
              <a:defPPr>
                <a:defRPr lang="en-US"/>
              </a:defPPr>
              <a:lvl1pPr>
                <a:defRPr sz="900" b="1"/>
              </a:lvl1pPr>
            </a:lstStyle>
            <a:p>
              <a:r>
                <a:rPr lang="en-US"/>
                <a:t>Rechnoy Vokzal</a:t>
              </a:r>
            </a:p>
          </p:txBody>
        </p:sp>
        <p:sp>
          <p:nvSpPr>
            <p:cNvPr id="106" name="TextBox 105"/>
            <p:cNvSpPr txBox="1"/>
            <p:nvPr/>
          </p:nvSpPr>
          <p:spPr>
            <a:xfrm>
              <a:off x="4674875" y="2575507"/>
              <a:ext cx="503911" cy="292388"/>
            </a:xfrm>
            <a:prstGeom prst="rect">
              <a:avLst/>
            </a:prstGeom>
            <a:solidFill>
              <a:schemeClr val="bg1">
                <a:alpha val="60000"/>
              </a:schemeClr>
            </a:solidFill>
          </p:spPr>
          <p:txBody>
            <a:bodyPr wrap="none" lIns="36000" tIns="0" rIns="36000" bIns="0" rtlCol="0">
              <a:spAutoFit/>
            </a:bodyPr>
            <a:lstStyle/>
            <a:p>
              <a:r>
                <a:rPr lang="en-US" sz="900" b="1"/>
                <a:t>Vodny</a:t>
              </a:r>
              <a:r>
                <a:rPr lang="en-US" sz="1000" b="1"/>
                <a:t> </a:t>
              </a:r>
            </a:p>
            <a:p>
              <a:r>
                <a:rPr lang="en-US" sz="900" b="1"/>
                <a:t>Stadion</a:t>
              </a:r>
            </a:p>
          </p:txBody>
        </p:sp>
        <p:sp>
          <p:nvSpPr>
            <p:cNvPr id="107" name="TextBox 106"/>
            <p:cNvSpPr txBox="1"/>
            <p:nvPr/>
          </p:nvSpPr>
          <p:spPr>
            <a:xfrm>
              <a:off x="4624072" y="3437728"/>
              <a:ext cx="662608" cy="138499"/>
            </a:xfrm>
            <a:prstGeom prst="rect">
              <a:avLst/>
            </a:prstGeom>
            <a:solidFill>
              <a:schemeClr val="bg1">
                <a:alpha val="60000"/>
              </a:schemeClr>
            </a:solidFill>
          </p:spPr>
          <p:txBody>
            <a:bodyPr wrap="none" lIns="36000" tIns="0" rIns="36000" bIns="0" rtlCol="0">
              <a:spAutoFit/>
            </a:bodyPr>
            <a:lstStyle/>
            <a:p>
              <a:r>
                <a:rPr lang="en-US" sz="900" b="1"/>
                <a:t>Voykovskaya</a:t>
              </a:r>
            </a:p>
          </p:txBody>
        </p:sp>
        <p:sp>
          <p:nvSpPr>
            <p:cNvPr id="108" name="TextBox 107"/>
            <p:cNvSpPr txBox="1"/>
            <p:nvPr/>
          </p:nvSpPr>
          <p:spPr>
            <a:xfrm>
              <a:off x="5186628" y="4148641"/>
              <a:ext cx="377274" cy="138499"/>
            </a:xfrm>
            <a:prstGeom prst="rect">
              <a:avLst/>
            </a:prstGeom>
            <a:solidFill>
              <a:schemeClr val="bg1">
                <a:alpha val="60000"/>
              </a:schemeClr>
            </a:solidFill>
          </p:spPr>
          <p:txBody>
            <a:bodyPr wrap="none" lIns="36000" tIns="0" rIns="36000" bIns="0" rtlCol="0">
              <a:spAutoFit/>
            </a:bodyPr>
            <a:lstStyle/>
            <a:p>
              <a:r>
                <a:rPr lang="en-US" sz="900" b="1"/>
                <a:t>Sokol</a:t>
              </a:r>
            </a:p>
          </p:txBody>
        </p:sp>
        <p:sp>
          <p:nvSpPr>
            <p:cNvPr id="109" name="TextBox 108"/>
            <p:cNvSpPr txBox="1"/>
            <p:nvPr/>
          </p:nvSpPr>
          <p:spPr>
            <a:xfrm>
              <a:off x="3452067" y="4321171"/>
              <a:ext cx="640166" cy="138499"/>
            </a:xfrm>
            <a:prstGeom prst="rect">
              <a:avLst/>
            </a:prstGeom>
            <a:solidFill>
              <a:schemeClr val="bg1">
                <a:alpha val="60000"/>
              </a:schemeClr>
            </a:solidFill>
          </p:spPr>
          <p:txBody>
            <a:bodyPr wrap="none" lIns="36000" tIns="0" rIns="36000" bIns="0" rtlCol="0">
              <a:spAutoFit/>
            </a:bodyPr>
            <a:lstStyle/>
            <a:p>
              <a:r>
                <a:rPr lang="en-US" sz="900" b="1"/>
                <a:t>Schukinskaya</a:t>
              </a:r>
            </a:p>
          </p:txBody>
        </p:sp>
        <p:sp>
          <p:nvSpPr>
            <p:cNvPr id="110" name="TextBox 109"/>
            <p:cNvSpPr txBox="1"/>
            <p:nvPr/>
          </p:nvSpPr>
          <p:spPr>
            <a:xfrm>
              <a:off x="2604130" y="3747372"/>
              <a:ext cx="475057" cy="138499"/>
            </a:xfrm>
            <a:prstGeom prst="rect">
              <a:avLst/>
            </a:prstGeom>
            <a:solidFill>
              <a:schemeClr val="bg1">
                <a:alpha val="60000"/>
              </a:schemeClr>
            </a:solidFill>
          </p:spPr>
          <p:txBody>
            <a:bodyPr wrap="none" lIns="36000" tIns="0" rIns="36000" bIns="0" rtlCol="0">
              <a:spAutoFit/>
            </a:bodyPr>
            <a:lstStyle/>
            <a:p>
              <a:r>
                <a:rPr lang="en-US" sz="900" b="1"/>
                <a:t>Spartak</a:t>
              </a:r>
            </a:p>
          </p:txBody>
        </p:sp>
        <p:sp>
          <p:nvSpPr>
            <p:cNvPr id="111" name="TextBox 110"/>
            <p:cNvSpPr txBox="1"/>
            <p:nvPr/>
          </p:nvSpPr>
          <p:spPr>
            <a:xfrm>
              <a:off x="2458257" y="3232926"/>
              <a:ext cx="620930" cy="138499"/>
            </a:xfrm>
            <a:prstGeom prst="rect">
              <a:avLst/>
            </a:prstGeom>
            <a:solidFill>
              <a:schemeClr val="bg1">
                <a:alpha val="60000"/>
              </a:schemeClr>
            </a:solidFill>
          </p:spPr>
          <p:txBody>
            <a:bodyPr wrap="none" lIns="36000" tIns="0" rIns="36000" bIns="0" rtlCol="0">
              <a:spAutoFit/>
            </a:bodyPr>
            <a:lstStyle/>
            <a:p>
              <a:r>
                <a:rPr lang="en-US" sz="900" b="1"/>
                <a:t>Tushinskaya</a:t>
              </a:r>
            </a:p>
          </p:txBody>
        </p:sp>
        <p:sp>
          <p:nvSpPr>
            <p:cNvPr id="112" name="TextBox 111"/>
            <p:cNvSpPr txBox="1"/>
            <p:nvPr/>
          </p:nvSpPr>
          <p:spPr>
            <a:xfrm>
              <a:off x="2296619" y="2245883"/>
              <a:ext cx="720316" cy="138499"/>
            </a:xfrm>
            <a:prstGeom prst="rect">
              <a:avLst/>
            </a:prstGeom>
            <a:solidFill>
              <a:schemeClr val="bg1">
                <a:alpha val="60000"/>
              </a:schemeClr>
            </a:solidFill>
          </p:spPr>
          <p:txBody>
            <a:bodyPr wrap="none" lIns="36000" tIns="0" rIns="36000" bIns="0" rtlCol="0">
              <a:spAutoFit/>
            </a:bodyPr>
            <a:lstStyle/>
            <a:p>
              <a:r>
                <a:rPr lang="en-US" sz="900" b="1"/>
                <a:t>Skhodnenskaya</a:t>
              </a:r>
            </a:p>
          </p:txBody>
        </p:sp>
        <p:sp>
          <p:nvSpPr>
            <p:cNvPr id="113" name="TextBox 112"/>
            <p:cNvSpPr txBox="1"/>
            <p:nvPr/>
          </p:nvSpPr>
          <p:spPr>
            <a:xfrm>
              <a:off x="2381199" y="1702854"/>
              <a:ext cx="624136" cy="138499"/>
            </a:xfrm>
            <a:prstGeom prst="rect">
              <a:avLst/>
            </a:prstGeom>
            <a:solidFill>
              <a:schemeClr val="bg1">
                <a:alpha val="60000"/>
              </a:schemeClr>
            </a:solidFill>
          </p:spPr>
          <p:txBody>
            <a:bodyPr wrap="none" lIns="36000" tIns="0" rIns="36000" bIns="0" rtlCol="0">
              <a:spAutoFit/>
            </a:bodyPr>
            <a:lstStyle/>
            <a:p>
              <a:r>
                <a:rPr lang="en-US" sz="900" b="1"/>
                <a:t>Planernaya</a:t>
              </a:r>
            </a:p>
          </p:txBody>
        </p:sp>
        <p:grpSp>
          <p:nvGrpSpPr>
            <p:cNvPr id="114" name="Группа 113"/>
            <p:cNvGrpSpPr/>
            <p:nvPr/>
          </p:nvGrpSpPr>
          <p:grpSpPr>
            <a:xfrm>
              <a:off x="5257171" y="4316448"/>
              <a:ext cx="150154" cy="150154"/>
              <a:chOff x="3245105" y="1629536"/>
              <a:chExt cx="184973" cy="184973"/>
            </a:xfrm>
          </p:grpSpPr>
          <p:sp>
            <p:nvSpPr>
              <p:cNvPr id="115" name="Овал 114"/>
              <p:cNvSpPr/>
              <p:nvPr/>
            </p:nvSpPr>
            <p:spPr>
              <a:xfrm>
                <a:off x="3245105" y="1629536"/>
                <a:ext cx="184973" cy="18497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panose="020B0604020202020204" pitchFamily="34" charset="0"/>
                  <a:cs typeface="Arial" panose="020B0604020202020204" pitchFamily="34" charset="0"/>
                </a:endParaRPr>
              </a:p>
            </p:txBody>
          </p:sp>
          <p:pic>
            <p:nvPicPr>
              <p:cNvPr id="116" name="Picture 13" descr="C:\Users\1\Desktop\Ме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932" y="1671611"/>
                <a:ext cx="149319" cy="100822"/>
              </a:xfrm>
              <a:prstGeom prst="rect">
                <a:avLst/>
              </a:prstGeom>
              <a:noFill/>
              <a:extLst/>
            </p:spPr>
          </p:pic>
        </p:grpSp>
      </p:grpSp>
      <p:sp>
        <p:nvSpPr>
          <p:cNvPr id="135" name="Прямоугольник 134"/>
          <p:cNvSpPr/>
          <p:nvPr/>
        </p:nvSpPr>
        <p:spPr>
          <a:xfrm>
            <a:off x="395536" y="987574"/>
            <a:ext cx="7992887" cy="646331"/>
          </a:xfrm>
          <a:prstGeom prst="rect">
            <a:avLst/>
          </a:prstGeom>
        </p:spPr>
        <p:txBody>
          <a:bodyPr wrap="square">
            <a:spAutoFit/>
          </a:bodyPr>
          <a:lstStyle/>
          <a:p>
            <a:pPr>
              <a:buClr>
                <a:srgbClr val="A91633"/>
              </a:buClr>
            </a:pPr>
            <a:r>
              <a:rPr lang="en-US" dirty="0">
                <a:latin typeface="Segoe UI" panose="020B0502040204020203" pitchFamily="34" charset="0"/>
                <a:ea typeface="Segoe UI" panose="020B0502040204020203" pitchFamily="34" charset="0"/>
                <a:cs typeface="Segoe UI" panose="020B0502040204020203" pitchFamily="34" charset="0"/>
              </a:rPr>
              <a:t>Creation of a modern cable way between the </a:t>
            </a:r>
            <a:r>
              <a:rPr lang="en-US" dirty="0" err="1">
                <a:latin typeface="Segoe UI" panose="020B0502040204020203" pitchFamily="34" charset="0"/>
                <a:ea typeface="Segoe UI" panose="020B0502040204020203" pitchFamily="34" charset="0"/>
                <a:cs typeface="Segoe UI" panose="020B0502040204020203" pitchFamily="34" charset="0"/>
              </a:rPr>
              <a:t>Skhodnenskaya</a:t>
            </a:r>
            <a:r>
              <a:rPr lang="en-US" dirty="0">
                <a:latin typeface="Segoe UI" panose="020B0502040204020203" pitchFamily="34" charset="0"/>
                <a:ea typeface="Segoe UI" panose="020B0502040204020203" pitchFamily="34" charset="0"/>
                <a:cs typeface="Segoe UI" panose="020B0502040204020203" pitchFamily="34" charset="0"/>
              </a:rPr>
              <a:t> and </a:t>
            </a:r>
            <a:r>
              <a:rPr lang="en-US" dirty="0" err="1">
                <a:latin typeface="Segoe UI" panose="020B0502040204020203" pitchFamily="34" charset="0"/>
                <a:ea typeface="Segoe UI" panose="020B0502040204020203" pitchFamily="34" charset="0"/>
                <a:cs typeface="Segoe UI" panose="020B0502040204020203" pitchFamily="34" charset="0"/>
              </a:rPr>
              <a:t>Rechnoy</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err="1">
                <a:latin typeface="Segoe UI" panose="020B0502040204020203" pitchFamily="34" charset="0"/>
                <a:ea typeface="Segoe UI" panose="020B0502040204020203" pitchFamily="34" charset="0"/>
                <a:cs typeface="Segoe UI" panose="020B0502040204020203" pitchFamily="34" charset="0"/>
              </a:rPr>
              <a:t>Vokzal</a:t>
            </a:r>
            <a:r>
              <a:rPr lang="en-US" dirty="0">
                <a:latin typeface="Segoe UI" panose="020B0502040204020203" pitchFamily="34" charset="0"/>
                <a:ea typeface="Segoe UI" panose="020B0502040204020203" pitchFamily="34" charset="0"/>
                <a:cs typeface="Segoe UI" panose="020B0502040204020203" pitchFamily="34" charset="0"/>
              </a:rPr>
              <a:t> metro stations at the expense of a private investor</a:t>
            </a:r>
          </a:p>
        </p:txBody>
      </p:sp>
      <p:sp>
        <p:nvSpPr>
          <p:cNvPr id="136" name="Прямоугольник 135"/>
          <p:cNvSpPr/>
          <p:nvPr/>
        </p:nvSpPr>
        <p:spPr>
          <a:xfrm>
            <a:off x="1224136" y="1563638"/>
            <a:ext cx="3275856" cy="1133644"/>
          </a:xfrm>
          <a:prstGeom prst="rect">
            <a:avLst/>
          </a:prstGeom>
        </p:spPr>
        <p:txBody>
          <a:bodyPr wrap="square">
            <a:spAutoFit/>
          </a:bodyPr>
          <a:lstStyle/>
          <a:p>
            <a:pPr>
              <a:defRPr/>
            </a:pPr>
            <a:r>
              <a:rPr lang="en-US" sz="4400" b="1" dirty="0">
                <a:solidFill>
                  <a:srgbClr val="A62341"/>
                </a:solidFill>
                <a:latin typeface="Segoe UI" pitchFamily="34" charset="0"/>
                <a:ea typeface="Segoe UI" pitchFamily="34" charset="0"/>
                <a:cs typeface="Segoe UI" pitchFamily="34" charset="0"/>
              </a:rPr>
              <a:t>₽4 </a:t>
            </a:r>
            <a:r>
              <a:rPr lang="en-US" b="1" dirty="0" err="1">
                <a:solidFill>
                  <a:srgbClr val="A62341"/>
                </a:solidFill>
                <a:latin typeface="Segoe UI" pitchFamily="34" charset="0"/>
                <a:ea typeface="Segoe UI" pitchFamily="34" charset="0"/>
                <a:cs typeface="Segoe UI" pitchFamily="34" charset="0"/>
              </a:rPr>
              <a:t>bn</a:t>
            </a:r>
            <a:r>
              <a:rPr lang="en-US" b="1" dirty="0">
                <a:solidFill>
                  <a:srgbClr val="A62341"/>
                </a:solidFill>
                <a:latin typeface="Segoe UI" pitchFamily="34" charset="0"/>
                <a:ea typeface="Segoe UI" pitchFamily="34" charset="0"/>
                <a:cs typeface="Segoe UI" pitchFamily="34" charset="0"/>
              </a:rPr>
              <a:t>  </a:t>
            </a:r>
          </a:p>
          <a:p>
            <a:pPr>
              <a:lnSpc>
                <a:spcPts val="1400"/>
              </a:lnSpc>
              <a:defRPr/>
            </a:pPr>
            <a:r>
              <a:rPr lang="en-US" sz="1400" dirty="0">
                <a:solidFill>
                  <a:schemeClr val="tx1">
                    <a:lumMod val="75000"/>
                    <a:lumOff val="25000"/>
                  </a:schemeClr>
                </a:solidFill>
                <a:latin typeface="Segoe UI" pitchFamily="34" charset="0"/>
                <a:ea typeface="Segoe UI" pitchFamily="34" charset="0"/>
                <a:cs typeface="Segoe UI" pitchFamily="34" charset="0"/>
              </a:rPr>
              <a:t>investment</a:t>
            </a:r>
          </a:p>
          <a:p>
            <a:pPr>
              <a:defRPr/>
            </a:pPr>
            <a:r>
              <a:rPr lang="en-US" sz="1200" dirty="0">
                <a:solidFill>
                  <a:schemeClr val="tx1">
                    <a:lumMod val="65000"/>
                    <a:lumOff val="35000"/>
                  </a:schemeClr>
                </a:solidFill>
                <a:latin typeface="Segoe UI" pitchFamily="34" charset="0"/>
                <a:ea typeface="Segoe UI" pitchFamily="34" charset="0"/>
                <a:cs typeface="Segoe UI" pitchFamily="34" charset="0"/>
              </a:rPr>
              <a:t>(no city investment)</a:t>
            </a:r>
          </a:p>
        </p:txBody>
      </p:sp>
      <p:sp>
        <p:nvSpPr>
          <p:cNvPr id="137" name="Прямоугольник 136"/>
          <p:cNvSpPr/>
          <p:nvPr/>
        </p:nvSpPr>
        <p:spPr>
          <a:xfrm>
            <a:off x="1224136" y="2715766"/>
            <a:ext cx="1676164" cy="948978"/>
          </a:xfrm>
          <a:prstGeom prst="rect">
            <a:avLst/>
          </a:prstGeom>
        </p:spPr>
        <p:txBody>
          <a:bodyPr wrap="none">
            <a:spAutoFit/>
          </a:bodyPr>
          <a:lstStyle/>
          <a:p>
            <a:pPr>
              <a:defRPr/>
            </a:pPr>
            <a:r>
              <a:rPr lang="en-US" sz="4400" b="1" dirty="0">
                <a:solidFill>
                  <a:srgbClr val="A62341"/>
                </a:solidFill>
                <a:latin typeface="Segoe UI" pitchFamily="34" charset="0"/>
                <a:ea typeface="Segoe UI" pitchFamily="34" charset="0"/>
                <a:cs typeface="Segoe UI" pitchFamily="34" charset="0"/>
              </a:rPr>
              <a:t>2.5</a:t>
            </a:r>
            <a:r>
              <a:rPr lang="en-US" b="1" dirty="0">
                <a:solidFill>
                  <a:srgbClr val="A62341"/>
                </a:solidFill>
                <a:latin typeface="Segoe UI" pitchFamily="34" charset="0"/>
                <a:ea typeface="Segoe UI" pitchFamily="34" charset="0"/>
                <a:cs typeface="Segoe UI" pitchFamily="34" charset="0"/>
              </a:rPr>
              <a:t> years </a:t>
            </a:r>
          </a:p>
          <a:p>
            <a:pPr>
              <a:lnSpc>
                <a:spcPts val="1400"/>
              </a:lnSpc>
              <a:defRPr/>
            </a:pPr>
            <a:r>
              <a:rPr lang="en-US" sz="1400" dirty="0">
                <a:solidFill>
                  <a:schemeClr val="tx1">
                    <a:lumMod val="75000"/>
                    <a:lumOff val="25000"/>
                  </a:schemeClr>
                </a:solidFill>
                <a:latin typeface="Segoe UI" pitchFamily="34" charset="0"/>
                <a:ea typeface="Segoe UI" pitchFamily="34" charset="0"/>
                <a:cs typeface="Segoe UI" pitchFamily="34" charset="0"/>
              </a:rPr>
              <a:t>construction time</a:t>
            </a:r>
          </a:p>
        </p:txBody>
      </p:sp>
      <p:pic>
        <p:nvPicPr>
          <p:cNvPr id="138" name="Picture 3" descr="D:\работа\!!!ГАУИ\презентации\icon\2018\icons_2018-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856" y="1732581"/>
            <a:ext cx="648001" cy="648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D:\работа\!!!ГАУИ\презентации\icon\2018\icons_2018-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856" y="2884709"/>
            <a:ext cx="648001" cy="648000"/>
          </a:xfrm>
          <a:prstGeom prst="rect">
            <a:avLst/>
          </a:prstGeom>
          <a:noFill/>
          <a:extLst>
            <a:ext uri="{909E8E84-426E-40DD-AFC4-6F175D3DCCD1}">
              <a14:hiddenFill xmlns:a14="http://schemas.microsoft.com/office/drawing/2010/main">
                <a:solidFill>
                  <a:srgbClr val="FFFFFF"/>
                </a:solidFill>
              </a14:hiddenFill>
            </a:ext>
          </a:extLst>
        </p:spPr>
      </p:pic>
      <p:sp>
        <p:nvSpPr>
          <p:cNvPr id="140" name="Прямоугольник 139"/>
          <p:cNvSpPr/>
          <p:nvPr/>
        </p:nvSpPr>
        <p:spPr>
          <a:xfrm>
            <a:off x="387178" y="3745211"/>
            <a:ext cx="2744662" cy="400110"/>
          </a:xfrm>
          <a:prstGeom prst="rect">
            <a:avLst/>
          </a:prstGeom>
        </p:spPr>
        <p:txBody>
          <a:bodyPr wrap="none">
            <a:spAutoFit/>
          </a:bodyPr>
          <a:lstStyle/>
          <a:p>
            <a:pPr>
              <a:buClr>
                <a:srgbClr val="A91633"/>
              </a:buClr>
              <a:defRPr/>
            </a:pPr>
            <a:r>
              <a:rPr lang="en-US" sz="2000">
                <a:solidFill>
                  <a:srgbClr val="007EA7"/>
                </a:solidFill>
                <a:latin typeface="Segoe UI" pitchFamily="34" charset="0"/>
                <a:ea typeface="Segoe UI" pitchFamily="34" charset="0"/>
                <a:cs typeface="Segoe UI" pitchFamily="34" charset="0"/>
              </a:rPr>
              <a:t>Project payback</a:t>
            </a:r>
          </a:p>
        </p:txBody>
      </p:sp>
      <p:sp>
        <p:nvSpPr>
          <p:cNvPr id="141" name="Прямоугольник 140"/>
          <p:cNvSpPr/>
          <p:nvPr/>
        </p:nvSpPr>
        <p:spPr>
          <a:xfrm>
            <a:off x="1224135" y="4187538"/>
            <a:ext cx="7215607" cy="584775"/>
          </a:xfrm>
          <a:prstGeom prst="rect">
            <a:avLst/>
          </a:prstGeom>
        </p:spPr>
        <p:txBody>
          <a:bodyPr wrap="square">
            <a:spAutoFit/>
          </a:bodyPr>
          <a:lstStyle/>
          <a:p>
            <a:pPr algn="just"/>
            <a:r>
              <a:rPr lang="en-US" sz="1600" dirty="0">
                <a:solidFill>
                  <a:schemeClr val="tx1">
                    <a:lumMod val="75000"/>
                    <a:lumOff val="25000"/>
                  </a:schemeClr>
                </a:solidFill>
                <a:latin typeface="Segoe UI" pitchFamily="34" charset="0"/>
                <a:ea typeface="Segoe UI" pitchFamily="34" charset="0"/>
                <a:cs typeface="Segoe UI" pitchFamily="34" charset="0"/>
              </a:rPr>
              <a:t>The facility payback and maintenance by the investor through direct ticket sale, advertising and commercial space use</a:t>
            </a:r>
          </a:p>
        </p:txBody>
      </p:sp>
      <p:pic>
        <p:nvPicPr>
          <p:cNvPr id="142" name="Picture 2" descr="D:\работа\!!!ГАУИ\презентации\icon\2018\icons_2018-0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856" y="4155926"/>
            <a:ext cx="648001"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5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Thank You for Your attention!</a:t>
            </a:r>
          </a:p>
        </p:txBody>
      </p:sp>
      <p:sp>
        <p:nvSpPr>
          <p:cNvPr id="6" name="Text Box 27"/>
          <p:cNvSpPr txBox="1">
            <a:spLocks noChangeArrowheads="1"/>
          </p:cNvSpPr>
          <p:nvPr/>
        </p:nvSpPr>
        <p:spPr bwMode="auto">
          <a:xfrm>
            <a:off x="2321681" y="3276929"/>
            <a:ext cx="4176464" cy="1037914"/>
          </a:xfrm>
          <a:prstGeom prst="rect">
            <a:avLst/>
          </a:prstGeom>
          <a:noFill/>
          <a:ln w="9525">
            <a:noFill/>
            <a:miter lim="800000"/>
            <a:headEnd/>
            <a:tailEnd/>
          </a:ln>
        </p:spPr>
        <p:txBody>
          <a:bodyPr wrap="square" lIns="77916" tIns="38958" rIns="77916" bIns="38958">
            <a:spAutoFit/>
          </a:bodyPr>
          <a:lstStyle>
            <a:defPPr>
              <a:defRPr lang="ru-RU"/>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eaLnBrk="0" hangingPunct="0">
              <a:spcBef>
                <a:spcPts val="1023"/>
              </a:spcBef>
            </a:pPr>
            <a: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Government of Moscow</a:t>
            </a:r>
            <a:b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b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r>
              <a:rPr lang="en-US" sz="1400" u="sng"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www.investmoscow.ru</a:t>
            </a:r>
          </a:p>
          <a:p>
            <a:pPr algn="ctr" eaLnBrk="0" hangingPunct="0">
              <a:spcBef>
                <a:spcPts val="1023"/>
              </a:spcBef>
            </a:pPr>
            <a:r>
              <a:rPr lang="en-US" sz="1200" u="sng"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investmoscow@mos.ru</a:t>
            </a:r>
          </a:p>
        </p:txBody>
      </p:sp>
      <p:pic>
        <p:nvPicPr>
          <p:cNvPr id="8" name="Picture 4" descr="C:\Users\KnyazevaEA\Documents\Презентации PPT\милан 04-16\LOGO 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700" y="1764761"/>
            <a:ext cx="232242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5306BC1F-E61E-48BA-B0B5-2D3FB92148CD}"/>
              </a:ext>
            </a:extLst>
          </p:cNvPr>
          <p:cNvSpPr/>
          <p:nvPr/>
        </p:nvSpPr>
        <p:spPr>
          <a:xfrm>
            <a:off x="1436897" y="1159080"/>
            <a:ext cx="5333832" cy="461665"/>
          </a:xfrm>
          <a:prstGeom prst="rect">
            <a:avLst/>
          </a:prstGeom>
        </p:spPr>
        <p:txBody>
          <a:bodyPr wrap="none">
            <a:spAutoFit/>
          </a:bodyPr>
          <a:lstStyle/>
          <a:p>
            <a:r>
              <a:rPr lang="en-US" sz="2400" b="1" dirty="0">
                <a:solidFill>
                  <a:srgbClr val="007EA7"/>
                </a:solidFill>
                <a:latin typeface="Segoe UI" panose="020B0502040204020203" pitchFamily="34" charset="0"/>
                <a:ea typeface="Segoe UI" panose="020B0502040204020203" pitchFamily="34" charset="0"/>
                <a:cs typeface="Segoe UI" panose="020B0502040204020203" pitchFamily="34" charset="0"/>
              </a:rPr>
              <a:t>We invite You to invest in Moscow! </a:t>
            </a:r>
          </a:p>
        </p:txBody>
      </p:sp>
      <p:sp>
        <p:nvSpPr>
          <p:cNvPr id="4" name="TextBox 3"/>
          <p:cNvSpPr txBox="1"/>
          <p:nvPr/>
        </p:nvSpPr>
        <p:spPr>
          <a:xfrm>
            <a:off x="3198020" y="2501483"/>
            <a:ext cx="2373106" cy="523220"/>
          </a:xfrm>
          <a:prstGeom prst="rect">
            <a:avLst/>
          </a:prstGeom>
          <a:solidFill>
            <a:schemeClr val="bg1"/>
          </a:solidFill>
        </p:spPr>
        <p:txBody>
          <a:bodyPr wrap="square" rtlCol="0">
            <a:spAutoFit/>
          </a:bodyPr>
          <a:lstStyle/>
          <a:p>
            <a: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Moscow City </a:t>
            </a:r>
            <a:endParaRPr lang="ru-RU"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Investment Agency</a:t>
            </a:r>
            <a:endParaRPr lang="ru-RU"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3398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4CF5139E-79FF-4703-906F-F7B46207FEFD}"/>
              </a:ext>
            </a:extLst>
          </p:cNvPr>
          <p:cNvGraphicFramePr>
            <a:graphicFrameLocks noGrp="1"/>
          </p:cNvGraphicFramePr>
          <p:nvPr>
            <p:extLst>
              <p:ext uri="{D42A27DB-BD31-4B8C-83A1-F6EECF244321}">
                <p14:modId xmlns:p14="http://schemas.microsoft.com/office/powerpoint/2010/main" val="1975175669"/>
              </p:ext>
            </p:extLst>
          </p:nvPr>
        </p:nvGraphicFramePr>
        <p:xfrm>
          <a:off x="683568" y="962916"/>
          <a:ext cx="8242143" cy="3552008"/>
        </p:xfrm>
        <a:graphic>
          <a:graphicData uri="http://schemas.openxmlformats.org/drawingml/2006/table">
            <a:tbl>
              <a:tblPr firstRow="1" bandRow="1">
                <a:tableStyleId>{5C22544A-7EE6-4342-B048-85BDC9FD1C3A}</a:tableStyleId>
              </a:tblPr>
              <a:tblGrid>
                <a:gridCol w="2747381">
                  <a:extLst>
                    <a:ext uri="{9D8B030D-6E8A-4147-A177-3AD203B41FA5}">
                      <a16:colId xmlns:a16="http://schemas.microsoft.com/office/drawing/2014/main" val="806857832"/>
                    </a:ext>
                  </a:extLst>
                </a:gridCol>
                <a:gridCol w="2747381">
                  <a:extLst>
                    <a:ext uri="{9D8B030D-6E8A-4147-A177-3AD203B41FA5}">
                      <a16:colId xmlns:a16="http://schemas.microsoft.com/office/drawing/2014/main" val="1944713164"/>
                    </a:ext>
                  </a:extLst>
                </a:gridCol>
                <a:gridCol w="2747381">
                  <a:extLst>
                    <a:ext uri="{9D8B030D-6E8A-4147-A177-3AD203B41FA5}">
                      <a16:colId xmlns:a16="http://schemas.microsoft.com/office/drawing/2014/main" val="3817525125"/>
                    </a:ext>
                  </a:extLst>
                </a:gridCol>
              </a:tblGrid>
              <a:tr h="335646">
                <a:tc>
                  <a:txBody>
                    <a:bodyPr/>
                    <a:lstStyle/>
                    <a:p>
                      <a:r>
                        <a:rPr lang="en-US" sz="900" dirty="0">
                          <a:latin typeface="Segoe UI" panose="020B0502040204020203" pitchFamily="34" charset="0"/>
                          <a:cs typeface="Segoe UI" panose="020B0502040204020203" pitchFamily="34" charset="0"/>
                        </a:rPr>
                        <a:t>Potential business opportunities </a:t>
                      </a:r>
                    </a:p>
                  </a:txBody>
                  <a:tcPr marL="108000" marT="36000" marB="72000" anchor="ctr">
                    <a:solidFill>
                      <a:schemeClr val="accent2">
                        <a:lumMod val="75000"/>
                      </a:schemeClr>
                    </a:solidFill>
                  </a:tcPr>
                </a:tc>
                <a:tc>
                  <a:txBody>
                    <a:bodyPr/>
                    <a:lstStyle/>
                    <a:p>
                      <a:r>
                        <a:rPr lang="en-US" sz="900">
                          <a:latin typeface="Segoe UI" panose="020B0502040204020203" pitchFamily="34" charset="0"/>
                          <a:cs typeface="Segoe UI" panose="020B0502040204020203" pitchFamily="34" charset="0"/>
                        </a:rPr>
                        <a:t>Business conditions</a:t>
                      </a:r>
                    </a:p>
                  </a:txBody>
                  <a:tcPr marL="108000" marT="36000" marB="72000" anchor="ctr">
                    <a:solidFill>
                      <a:schemeClr val="accent3">
                        <a:lumMod val="75000"/>
                      </a:schemeClr>
                    </a:solidFill>
                  </a:tcPr>
                </a:tc>
                <a:tc>
                  <a:txBody>
                    <a:bodyPr/>
                    <a:lstStyle/>
                    <a:p>
                      <a:r>
                        <a:rPr lang="en-US" sz="900">
                          <a:latin typeface="Segoe UI" panose="020B0502040204020203" pitchFamily="34" charset="0"/>
                          <a:cs typeface="Segoe UI" panose="020B0502040204020203" pitchFamily="34" charset="0"/>
                        </a:rPr>
                        <a:t>Place to live </a:t>
                      </a:r>
                    </a:p>
                  </a:txBody>
                  <a:tcPr marL="108000" marT="36000" marB="72000" anchor="ctr">
                    <a:solidFill>
                      <a:schemeClr val="accent1">
                        <a:lumMod val="75000"/>
                      </a:schemeClr>
                    </a:solidFill>
                  </a:tcPr>
                </a:tc>
                <a:extLst>
                  <a:ext uri="{0D108BD9-81ED-4DB2-BD59-A6C34878D82A}">
                    <a16:rowId xmlns:a16="http://schemas.microsoft.com/office/drawing/2014/main" val="3986371400"/>
                  </a:ext>
                </a:extLst>
              </a:tr>
              <a:tr h="384318">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Economic, political  </a:t>
                      </a:r>
                    </a:p>
                    <a:p>
                      <a:r>
                        <a:rPr lang="en-US" sz="800">
                          <a:solidFill>
                            <a:schemeClr val="tx1">
                              <a:lumMod val="75000"/>
                              <a:lumOff val="25000"/>
                            </a:schemeClr>
                          </a:solidFill>
                          <a:latin typeface="Segoe UI" panose="020B0502040204020203" pitchFamily="34" charset="0"/>
                          <a:cs typeface="Segoe UI" panose="020B0502040204020203" pitchFamily="34" charset="0"/>
                        </a:rPr>
                        <a:t>and business </a:t>
                      </a:r>
                      <a:r>
                        <a:rPr lang="en-US" sz="800" b="1">
                          <a:solidFill>
                            <a:schemeClr val="tx1">
                              <a:lumMod val="75000"/>
                              <a:lumOff val="25000"/>
                            </a:schemeClr>
                          </a:solidFill>
                          <a:latin typeface="Segoe UI" panose="020B0502040204020203" pitchFamily="34" charset="0"/>
                          <a:cs typeface="Segoe UI" panose="020B0502040204020203" pitchFamily="34" charset="0"/>
                        </a:rPr>
                        <a:t>center of Russia and the CIS</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Availability of skilled workforce,</a:t>
                      </a:r>
                      <a:r>
                        <a:rPr lang="en-US" sz="800" b="1">
                          <a:solidFill>
                            <a:schemeClr val="tx1">
                              <a:lumMod val="75000"/>
                              <a:lumOff val="25000"/>
                            </a:schemeClr>
                          </a:solidFill>
                          <a:latin typeface="Segoe UI" panose="020B0502040204020203" pitchFamily="34" charset="0"/>
                          <a:cs typeface="Segoe UI" panose="020B0502040204020203" pitchFamily="34" charset="0"/>
                        </a:rPr>
                        <a:t> </a:t>
                      </a:r>
                    </a:p>
                    <a:p>
                      <a:r>
                        <a:rPr lang="en-US" sz="800">
                          <a:solidFill>
                            <a:schemeClr val="tx1">
                              <a:lumMod val="75000"/>
                              <a:lumOff val="25000"/>
                            </a:schemeClr>
                          </a:solidFill>
                          <a:latin typeface="Segoe UI" panose="020B0502040204020203" pitchFamily="34" charset="0"/>
                          <a:cs typeface="Segoe UI" panose="020B0502040204020203" pitchFamily="34" charset="0"/>
                        </a:rPr>
                        <a:t>high proportion of population with higher education </a:t>
                      </a:r>
                    </a:p>
                  </a:txBody>
                  <a:tcPr marL="108000" marR="36000" marT="36000" marB="36000" anchor="ctr">
                    <a:solidFill>
                      <a:schemeClr val="bg1">
                        <a:lumMod val="95000"/>
                      </a:schemeClr>
                    </a:solidFill>
                  </a:tcPr>
                </a:tc>
                <a:tc>
                  <a:txBody>
                    <a:bodyPr/>
                    <a:lstStyle/>
                    <a:p>
                      <a:r>
                        <a:rPr lang="en-US" sz="800" b="1">
                          <a:solidFill>
                            <a:schemeClr val="tx1">
                              <a:lumMod val="75000"/>
                              <a:lumOff val="25000"/>
                            </a:schemeClr>
                          </a:solidFill>
                          <a:latin typeface="Segoe UI" panose="020B0502040204020203" pitchFamily="34" charset="0"/>
                          <a:cs typeface="Segoe UI" panose="020B0502040204020203" pitchFamily="34" charset="0"/>
                        </a:rPr>
                        <a:t>Positive dynamics</a:t>
                      </a:r>
                      <a:r>
                        <a:rPr lang="en-US" sz="800">
                          <a:solidFill>
                            <a:schemeClr val="tx1">
                              <a:lumMod val="75000"/>
                              <a:lumOff val="25000"/>
                            </a:schemeClr>
                          </a:solidFill>
                          <a:latin typeface="Segoe UI" panose="020B0502040204020203" pitchFamily="34" charset="0"/>
                          <a:cs typeface="Segoe UI" panose="020B0502040204020203" pitchFamily="34" charset="0"/>
                        </a:rPr>
                        <a:t> of public space development</a:t>
                      </a:r>
                    </a:p>
                  </a:txBody>
                  <a:tcPr marL="108000" marR="36000" marT="36000" marB="36000" anchor="ctr">
                    <a:solidFill>
                      <a:schemeClr val="bg1">
                        <a:lumMod val="95000"/>
                      </a:schemeClr>
                    </a:solidFill>
                  </a:tcPr>
                </a:tc>
                <a:extLst>
                  <a:ext uri="{0D108BD9-81ED-4DB2-BD59-A6C34878D82A}">
                    <a16:rowId xmlns:a16="http://schemas.microsoft.com/office/drawing/2014/main" val="217744412"/>
                  </a:ext>
                </a:extLst>
              </a:tr>
              <a:tr h="170246">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Largest </a:t>
                      </a:r>
                      <a:r>
                        <a:rPr lang="en-US" sz="800" b="1">
                          <a:solidFill>
                            <a:schemeClr val="tx1">
                              <a:lumMod val="75000"/>
                              <a:lumOff val="25000"/>
                            </a:schemeClr>
                          </a:solidFill>
                          <a:latin typeface="Segoe UI" panose="020B0502040204020203" pitchFamily="34" charset="0"/>
                          <a:cs typeface="Segoe UI" panose="020B0502040204020203" pitchFamily="34" charset="0"/>
                        </a:rPr>
                        <a:t>sales market</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tc>
                  <a:txBody>
                    <a:bodyPr/>
                    <a:lstStyle/>
                    <a:p>
                      <a:r>
                        <a:rPr lang="en-US" sz="800" dirty="0">
                          <a:solidFill>
                            <a:schemeClr val="tx1">
                              <a:lumMod val="75000"/>
                              <a:lumOff val="25000"/>
                            </a:schemeClr>
                          </a:solidFill>
                          <a:latin typeface="Segoe UI" panose="020B0502040204020203" pitchFamily="34" charset="0"/>
                          <a:cs typeface="Segoe UI" panose="020B0502040204020203" pitchFamily="34" charset="0"/>
                        </a:rPr>
                        <a:t>Developed </a:t>
                      </a:r>
                      <a:r>
                        <a:rPr lang="en-US" sz="800" b="1" dirty="0">
                          <a:solidFill>
                            <a:schemeClr val="tx1">
                              <a:lumMod val="75000"/>
                              <a:lumOff val="25000"/>
                            </a:schemeClr>
                          </a:solidFill>
                          <a:latin typeface="Segoe UI" panose="020B0502040204020203" pitchFamily="34" charset="0"/>
                          <a:cs typeface="Segoe UI" panose="020B0502040204020203" pitchFamily="34" charset="0"/>
                        </a:rPr>
                        <a:t>financial market </a:t>
                      </a:r>
                    </a:p>
                  </a:txBody>
                  <a:tcPr marL="108000" marR="36000" marT="36000" marB="36000" anchor="ctr">
                    <a:solidFill>
                      <a:schemeClr val="bg1">
                        <a:lumMod val="95000"/>
                      </a:schemeClr>
                    </a:solidFill>
                  </a:tcPr>
                </a:tc>
                <a:tc>
                  <a:txBody>
                    <a:bodyPr/>
                    <a:lstStyle/>
                    <a:p>
                      <a:r>
                        <a:rPr lang="en-US" sz="800" b="1">
                          <a:solidFill>
                            <a:schemeClr val="tx1">
                              <a:lumMod val="75000"/>
                              <a:lumOff val="25000"/>
                            </a:schemeClr>
                          </a:solidFill>
                          <a:latin typeface="Segoe UI" panose="020B0502040204020203" pitchFamily="34" charset="0"/>
                          <a:cs typeface="Segoe UI" panose="020B0502040204020203" pitchFamily="34" charset="0"/>
                        </a:rPr>
                        <a:t>Leisure</a:t>
                      </a:r>
                      <a:r>
                        <a:rPr lang="en-US" sz="800">
                          <a:solidFill>
                            <a:schemeClr val="tx1">
                              <a:lumMod val="75000"/>
                              <a:lumOff val="25000"/>
                            </a:schemeClr>
                          </a:solidFill>
                          <a:latin typeface="Segoe UI" panose="020B0502040204020203" pitchFamily="34" charset="0"/>
                          <a:cs typeface="Segoe UI" panose="020B0502040204020203" pitchFamily="34" charset="0"/>
                        </a:rPr>
                        <a:t> opportunities</a:t>
                      </a:r>
                    </a:p>
                  </a:txBody>
                  <a:tcPr marL="108000" marR="36000" marT="36000" marB="36000" anchor="ctr">
                    <a:solidFill>
                      <a:schemeClr val="bg1">
                        <a:lumMod val="95000"/>
                      </a:schemeClr>
                    </a:solidFill>
                  </a:tcPr>
                </a:tc>
                <a:extLst>
                  <a:ext uri="{0D108BD9-81ED-4DB2-BD59-A6C34878D82A}">
                    <a16:rowId xmlns:a16="http://schemas.microsoft.com/office/drawing/2014/main" val="1871227486"/>
                  </a:ext>
                </a:extLst>
              </a:tr>
              <a:tr h="277282">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Favorable geographical position, </a:t>
                      </a:r>
                      <a:r>
                        <a:rPr lang="en-US" sz="800" b="1">
                          <a:solidFill>
                            <a:schemeClr val="tx1">
                              <a:lumMod val="75000"/>
                              <a:lumOff val="25000"/>
                            </a:schemeClr>
                          </a:solidFill>
                          <a:latin typeface="Segoe UI" panose="020B0502040204020203" pitchFamily="34" charset="0"/>
                          <a:cs typeface="Segoe UI" panose="020B0502040204020203" pitchFamily="34" charset="0"/>
                        </a:rPr>
                        <a:t>regional transport center </a:t>
                      </a:r>
                    </a:p>
                  </a:txBody>
                  <a:tcPr marL="108000" marR="36000" marT="36000" marB="36000" anchor="ctr">
                    <a:solidFill>
                      <a:schemeClr val="bg1">
                        <a:lumMod val="95000"/>
                      </a:schemeClr>
                    </a:solidFill>
                  </a:tcPr>
                </a:tc>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“Russia’s </a:t>
                      </a:r>
                      <a:r>
                        <a:rPr lang="en-US" sz="800" b="1">
                          <a:solidFill>
                            <a:schemeClr val="tx1">
                              <a:lumMod val="75000"/>
                              <a:lumOff val="25000"/>
                            </a:schemeClr>
                          </a:solidFill>
                          <a:latin typeface="Segoe UI" panose="020B0502040204020203" pitchFamily="34" charset="0"/>
                          <a:cs typeface="Segoe UI" panose="020B0502040204020203" pitchFamily="34" charset="0"/>
                        </a:rPr>
                        <a:t>gates to the world</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Rich </a:t>
                      </a:r>
                      <a:r>
                        <a:rPr lang="en-US" sz="800" b="1">
                          <a:solidFill>
                            <a:schemeClr val="tx1">
                              <a:lumMod val="75000"/>
                              <a:lumOff val="25000"/>
                            </a:schemeClr>
                          </a:solidFill>
                          <a:latin typeface="Segoe UI" panose="020B0502040204020203" pitchFamily="34" charset="0"/>
                          <a:cs typeface="Segoe UI" panose="020B0502040204020203" pitchFamily="34" charset="0"/>
                        </a:rPr>
                        <a:t>historical heritage</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extLst>
                  <a:ext uri="{0D108BD9-81ED-4DB2-BD59-A6C34878D82A}">
                    <a16:rowId xmlns:a16="http://schemas.microsoft.com/office/drawing/2014/main" val="337180882"/>
                  </a:ext>
                </a:extLst>
              </a:tr>
              <a:tr h="178809">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Significant and </a:t>
                      </a:r>
                      <a:r>
                        <a:rPr lang="en-US" sz="800" b="1">
                          <a:solidFill>
                            <a:schemeClr val="tx1">
                              <a:lumMod val="75000"/>
                              <a:lumOff val="25000"/>
                            </a:schemeClr>
                          </a:solidFill>
                          <a:latin typeface="Segoe UI" panose="020B0502040204020203" pitchFamily="34" charset="0"/>
                          <a:cs typeface="Segoe UI" panose="020B0502040204020203" pitchFamily="34" charset="0"/>
                        </a:rPr>
                        <a:t>balanced city budget</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Availability of an </a:t>
                      </a:r>
                      <a:r>
                        <a:rPr lang="en-US" sz="800" b="1">
                          <a:solidFill>
                            <a:schemeClr val="tx1">
                              <a:lumMod val="75000"/>
                              <a:lumOff val="25000"/>
                            </a:schemeClr>
                          </a:solidFill>
                          <a:latin typeface="Segoe UI" panose="020B0502040204020203" pitchFamily="34" charset="0"/>
                          <a:cs typeface="Segoe UI" panose="020B0502040204020203" pitchFamily="34" charset="0"/>
                        </a:rPr>
                        <a:t>advanced IT infrastructure</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High </a:t>
                      </a:r>
                      <a:r>
                        <a:rPr lang="en-US" sz="800" b="1">
                          <a:solidFill>
                            <a:schemeClr val="tx1">
                              <a:lumMod val="75000"/>
                              <a:lumOff val="25000"/>
                            </a:schemeClr>
                          </a:solidFill>
                          <a:latin typeface="Segoe UI" panose="020B0502040204020203" pitchFamily="34" charset="0"/>
                          <a:cs typeface="Segoe UI" panose="020B0502040204020203" pitchFamily="34" charset="0"/>
                        </a:rPr>
                        <a:t>security level</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solidFill>
                      <a:schemeClr val="bg1">
                        <a:lumMod val="95000"/>
                      </a:schemeClr>
                    </a:solidFill>
                  </a:tcPr>
                </a:tc>
                <a:extLst>
                  <a:ext uri="{0D108BD9-81ED-4DB2-BD59-A6C34878D82A}">
                    <a16:rowId xmlns:a16="http://schemas.microsoft.com/office/drawing/2014/main" val="3776983008"/>
                  </a:ext>
                </a:extLst>
              </a:tr>
              <a:tr h="277282">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Potential of "</a:t>
                      </a:r>
                      <a:r>
                        <a:rPr lang="en-US" sz="800" b="1">
                          <a:solidFill>
                            <a:schemeClr val="tx1">
                              <a:lumMod val="75000"/>
                              <a:lumOff val="25000"/>
                            </a:schemeClr>
                          </a:solidFill>
                          <a:latin typeface="Segoe UI" panose="020B0502040204020203" pitchFamily="34" charset="0"/>
                          <a:cs typeface="Segoe UI" panose="020B0502040204020203" pitchFamily="34" charset="0"/>
                        </a:rPr>
                        <a:t>new territories</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800">
                          <a:solidFill>
                            <a:schemeClr val="tx1">
                              <a:lumMod val="75000"/>
                              <a:lumOff val="25000"/>
                            </a:schemeClr>
                          </a:solidFill>
                          <a:latin typeface="Segoe UI" panose="020B0502040204020203" pitchFamily="34" charset="0"/>
                          <a:cs typeface="Segoe UI" panose="020B0502040204020203" pitchFamily="34" charset="0"/>
                        </a:rPr>
                        <a:t>High </a:t>
                      </a:r>
                      <a:r>
                        <a:rPr lang="en-US" sz="800" b="1">
                          <a:solidFill>
                            <a:schemeClr val="tx1">
                              <a:lumMod val="75000"/>
                              <a:lumOff val="25000"/>
                            </a:schemeClr>
                          </a:solidFill>
                          <a:latin typeface="Segoe UI" panose="020B0502040204020203" pitchFamily="34" charset="0"/>
                          <a:cs typeface="Segoe UI" panose="020B0502040204020203" pitchFamily="34" charset="0"/>
                        </a:rPr>
                        <a:t>scientific potential</a:t>
                      </a:r>
                      <a:r>
                        <a:rPr lang="en-US" sz="800">
                          <a:solidFill>
                            <a:schemeClr val="tx1">
                              <a:lumMod val="75000"/>
                              <a:lumOff val="25000"/>
                            </a:schemeClr>
                          </a:solidFill>
                          <a:latin typeface="Segoe UI" panose="020B0502040204020203" pitchFamily="34" charset="0"/>
                          <a:cs typeface="Segoe UI" panose="020B0502040204020203" pitchFamily="34" charset="0"/>
                        </a:rPr>
                        <a:t> </a:t>
                      </a:r>
                    </a:p>
                  </a:txBody>
                  <a:tcPr marL="108000" marR="36000" marT="36000" marB="36000" anchor="ct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800" b="1">
                          <a:solidFill>
                            <a:schemeClr val="tx1">
                              <a:lumMod val="75000"/>
                              <a:lumOff val="25000"/>
                            </a:schemeClr>
                          </a:solidFill>
                          <a:latin typeface="Segoe UI" panose="020B0502040204020203" pitchFamily="34" charset="0"/>
                          <a:cs typeface="Segoe UI" panose="020B0502040204020203" pitchFamily="34" charset="0"/>
                        </a:rPr>
                        <a:t>Low cost of living</a:t>
                      </a:r>
                      <a:r>
                        <a:rPr lang="en-US" sz="800">
                          <a:solidFill>
                            <a:schemeClr val="tx1">
                              <a:lumMod val="75000"/>
                              <a:lumOff val="25000"/>
                            </a:schemeClr>
                          </a:solidFill>
                          <a:latin typeface="Segoe UI" panose="020B0502040204020203" pitchFamily="34" charset="0"/>
                          <a:cs typeface="Segoe UI" panose="020B0502040204020203" pitchFamily="34" charset="0"/>
                        </a:rPr>
                        <a:t> for foreign specialists </a:t>
                      </a:r>
                    </a:p>
                  </a:txBody>
                  <a:tcPr marL="108000" marR="36000" marT="36000" marB="36000" anchor="ct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6092586"/>
                  </a:ext>
                </a:extLst>
              </a:tr>
              <a:tr h="1137386">
                <a:tc>
                  <a:txBody>
                    <a:bodyPr/>
                    <a:lstStyle/>
                    <a:p>
                      <a:r>
                        <a:rPr lang="en-US" sz="800" b="0" dirty="0">
                          <a:solidFill>
                            <a:schemeClr val="accent2">
                              <a:lumMod val="50000"/>
                            </a:schemeClr>
                          </a:solidFill>
                          <a:latin typeface="Segoe UI" panose="020B0502040204020203" pitchFamily="34" charset="0"/>
                          <a:cs typeface="Segoe UI" panose="020B0502040204020203" pitchFamily="34" charset="0"/>
                        </a:rPr>
                        <a:t>Increasing international competition for investors </a:t>
                      </a:r>
                    </a:p>
                    <a:p>
                      <a:pPr marL="0" indent="0">
                        <a:buFont typeface="Arial" pitchFamily="34" charset="0"/>
                        <a:buNone/>
                      </a:pPr>
                      <a:r>
                        <a:rPr lang="en-US" sz="800" b="1" dirty="0">
                          <a:solidFill>
                            <a:srgbClr val="A91633"/>
                          </a:solidFill>
                          <a:latin typeface="Segoe UI" panose="020B0502040204020203" pitchFamily="34" charset="0"/>
                          <a:cs typeface="Segoe UI" panose="020B0502040204020203" pitchFamily="34" charset="0"/>
                        </a:rPr>
                        <a:t>Position enhancement tools: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Promotion in international rankings (FDI - Financial Times.  </a:t>
                      </a:r>
                      <a:r>
                        <a:rPr lang="en-US" sz="800" b="0" baseline="0" dirty="0" err="1">
                          <a:solidFill>
                            <a:schemeClr val="tx1">
                              <a:lumMod val="95000"/>
                              <a:lumOff val="5000"/>
                            </a:schemeClr>
                          </a:solidFill>
                          <a:latin typeface="Segoe UI" panose="020B0502040204020203" pitchFamily="34" charset="0"/>
                          <a:cs typeface="Segoe UI" panose="020B0502040204020203" pitchFamily="34" charset="0"/>
                        </a:rPr>
                        <a:t>SmartCities</a:t>
                      </a: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 PwC, Mercer, </a:t>
                      </a:r>
                      <a:r>
                        <a:rPr lang="en-US" sz="800" b="0" baseline="0" dirty="0" err="1">
                          <a:solidFill>
                            <a:schemeClr val="tx1">
                              <a:lumMod val="95000"/>
                              <a:lumOff val="5000"/>
                            </a:schemeClr>
                          </a:solidFill>
                          <a:latin typeface="Segoe UI" panose="020B0502040204020203" pitchFamily="34" charset="0"/>
                          <a:cs typeface="Segoe UI" panose="020B0502040204020203" pitchFamily="34" charset="0"/>
                        </a:rPr>
                        <a:t>ATKearney</a:t>
                      </a: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 etc.) </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Positioning as an FDI-attractive global metropolis</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Competitive benefits for investors  </a:t>
                      </a:r>
                    </a:p>
                  </a:txBody>
                  <a:tcPr marL="108000" marR="36000" marT="36000" marB="36000"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US" sz="800" b="0" dirty="0">
                          <a:solidFill>
                            <a:schemeClr val="accent2">
                              <a:lumMod val="50000"/>
                            </a:schemeClr>
                          </a:solidFill>
                          <a:latin typeface="Segoe UI" panose="020B0502040204020203" pitchFamily="34" charset="0"/>
                          <a:cs typeface="Segoe UI" panose="020B0502040204020203" pitchFamily="34" charset="0"/>
                        </a:rPr>
                        <a:t>Established views on Russia’s problems in the field of property rights protection and the judicial system operation </a:t>
                      </a:r>
                    </a:p>
                    <a:p>
                      <a:pPr marL="0" marR="0" indent="0" algn="l" defTabSz="914400" rtl="0" eaLnBrk="1" fontAlgn="auto" latinLnBrk="0" hangingPunct="1">
                        <a:lnSpc>
                          <a:spcPts val="1100"/>
                        </a:lnSpc>
                        <a:spcBef>
                          <a:spcPts val="0"/>
                        </a:spcBef>
                        <a:spcAft>
                          <a:spcPts val="0"/>
                        </a:spcAft>
                        <a:buClrTx/>
                        <a:buSzTx/>
                        <a:buFontTx/>
                        <a:buNone/>
                        <a:tabLst/>
                        <a:defRPr/>
                      </a:pPr>
                      <a:r>
                        <a:rPr lang="en-US" sz="800" b="1" kern="1200" dirty="0">
                          <a:solidFill>
                            <a:srgbClr val="A91633"/>
                          </a:solidFill>
                          <a:latin typeface="Segoe UI" panose="020B0502040204020203" pitchFamily="34" charset="0"/>
                          <a:ea typeface="+mn-ea"/>
                          <a:cs typeface="Segoe UI" panose="020B0502040204020203" pitchFamily="34" charset="0"/>
                        </a:rPr>
                        <a:t>Position enhancement tools: </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Promotion as a convenient place for business with transparent legal mechanisms </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Removal of administrative barriers </a:t>
                      </a:r>
                    </a:p>
                  </a:txBody>
                  <a:tcPr marL="108000" marR="36000" marT="36000" marB="36000"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nSpc>
                          <a:spcPts val="1100"/>
                        </a:lnSpc>
                      </a:pPr>
                      <a:r>
                        <a:rPr lang="en-US" sz="800" b="0" dirty="0">
                          <a:solidFill>
                            <a:schemeClr val="accent2">
                              <a:lumMod val="50000"/>
                            </a:schemeClr>
                          </a:solidFill>
                          <a:latin typeface="Segoe UI" panose="020B0502040204020203" pitchFamily="34" charset="0"/>
                          <a:cs typeface="Segoe UI" panose="020B0502040204020203" pitchFamily="34" charset="0"/>
                        </a:rPr>
                        <a:t>Need for large-scale investment in infrastructure to ensure the sustainable and integrated development of urban areas</a:t>
                      </a:r>
                    </a:p>
                    <a:p>
                      <a:pPr marL="0" indent="0">
                        <a:buFont typeface="Arial" pitchFamily="34" charset="0"/>
                        <a:buNone/>
                      </a:pPr>
                      <a:r>
                        <a:rPr lang="en-US" sz="800" b="1" dirty="0">
                          <a:solidFill>
                            <a:srgbClr val="A91633"/>
                          </a:solidFill>
                          <a:latin typeface="Segoe UI" panose="020B0502040204020203" pitchFamily="34" charset="0"/>
                          <a:cs typeface="Segoe UI" panose="020B0502040204020203" pitchFamily="34" charset="0"/>
                        </a:rPr>
                        <a:t>Position enhancement tools:</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A large-scale urban infrastructure development program (TIP) </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Modern urban planning approaches, best international practices (MUF) </a:t>
                      </a:r>
                    </a:p>
                  </a:txBody>
                  <a:tcPr marL="108000" marR="36000" marT="36000" marB="36000" anchor="ctr">
                    <a:lnT w="28575"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26925196"/>
                  </a:ext>
                </a:extLst>
              </a:tr>
              <a:tr h="752254">
                <a:tc>
                  <a:txBody>
                    <a:bodyPr/>
                    <a:lstStyle/>
                    <a:p>
                      <a:r>
                        <a:rPr lang="en-US" sz="800" b="0">
                          <a:solidFill>
                            <a:schemeClr val="accent2">
                              <a:lumMod val="50000"/>
                            </a:schemeClr>
                          </a:solidFill>
                          <a:latin typeface="Segoe UI" panose="020B0502040204020203" pitchFamily="34" charset="0"/>
                          <a:cs typeface="Segoe UI" panose="020B0502040204020203" pitchFamily="34" charset="0"/>
                        </a:rPr>
                        <a:t>Increasing competition for skilled labor force </a:t>
                      </a:r>
                    </a:p>
                    <a:p>
                      <a:pPr marL="0" indent="0">
                        <a:buFont typeface="Arial" pitchFamily="34" charset="0"/>
                        <a:buNone/>
                      </a:pPr>
                      <a:r>
                        <a:rPr lang="en-US" sz="800" b="1">
                          <a:solidFill>
                            <a:srgbClr val="A91633"/>
                          </a:solidFill>
                          <a:latin typeface="Segoe UI" panose="020B0502040204020203" pitchFamily="34" charset="0"/>
                          <a:cs typeface="Segoe UI" panose="020B0502040204020203" pitchFamily="34" charset="0"/>
                        </a:rPr>
                        <a:t>Position enhancement tools:</a:t>
                      </a:r>
                    </a:p>
                    <a:p>
                      <a:pPr marL="171450" indent="-171450">
                        <a:buFont typeface="Arial" pitchFamily="34" charset="0"/>
                        <a:buChar char="•"/>
                      </a:pPr>
                      <a:r>
                        <a:rPr lang="en-US" sz="800" b="0" baseline="0">
                          <a:solidFill>
                            <a:schemeClr val="tx1">
                              <a:lumMod val="95000"/>
                              <a:lumOff val="5000"/>
                            </a:schemeClr>
                          </a:solidFill>
                          <a:latin typeface="Segoe UI" panose="020B0502040204020203" pitchFamily="34" charset="0"/>
                          <a:cs typeface="Segoe UI" panose="020B0502040204020203" pitchFamily="34" charset="0"/>
                        </a:rPr>
                        <a:t>Improvement of education quality, living standards and income </a:t>
                      </a:r>
                    </a:p>
                  </a:txBody>
                  <a:tcPr marL="108000" marR="36000" marT="36000" marB="36000" anchor="ctr">
                    <a:solidFill>
                      <a:schemeClr val="accent2">
                        <a:lumMod val="20000"/>
                        <a:lumOff val="80000"/>
                      </a:schemeClr>
                    </a:solidFill>
                  </a:tcPr>
                </a:tc>
                <a:tc>
                  <a:txBody>
                    <a:bodyPr/>
                    <a:lstStyle/>
                    <a:p>
                      <a:pPr>
                        <a:lnSpc>
                          <a:spcPts val="1100"/>
                        </a:lnSpc>
                      </a:pPr>
                      <a:r>
                        <a:rPr lang="en-US" sz="800" b="0">
                          <a:solidFill>
                            <a:schemeClr val="accent2">
                              <a:lumMod val="50000"/>
                            </a:schemeClr>
                          </a:solidFill>
                          <a:latin typeface="Segoe UI" panose="020B0502040204020203" pitchFamily="34" charset="0"/>
                          <a:cs typeface="Segoe UI" panose="020B0502040204020203" pitchFamily="34" charset="0"/>
                        </a:rPr>
                        <a:t>Limited access and increasing cost of debt financing, incl. on international capital markets </a:t>
                      </a:r>
                    </a:p>
                    <a:p>
                      <a:pPr marL="0" indent="0">
                        <a:buFont typeface="Arial" pitchFamily="34" charset="0"/>
                        <a:buNone/>
                      </a:pPr>
                      <a:r>
                        <a:rPr lang="en-US" sz="800" b="1">
                          <a:solidFill>
                            <a:srgbClr val="A91633"/>
                          </a:solidFill>
                          <a:latin typeface="Segoe UI" panose="020B0502040204020203" pitchFamily="34" charset="0"/>
                          <a:cs typeface="Segoe UI" panose="020B0502040204020203" pitchFamily="34" charset="0"/>
                        </a:rPr>
                        <a:t>Position enhancement tools:</a:t>
                      </a:r>
                    </a:p>
                    <a:p>
                      <a:pPr marL="171450" indent="-171450">
                        <a:buFont typeface="Arial" pitchFamily="34" charset="0"/>
                        <a:buChar char="•"/>
                      </a:pPr>
                      <a:r>
                        <a:rPr lang="en-US" sz="800" b="0" baseline="0">
                          <a:solidFill>
                            <a:schemeClr val="tx1">
                              <a:lumMod val="95000"/>
                              <a:lumOff val="5000"/>
                            </a:schemeClr>
                          </a:solidFill>
                          <a:latin typeface="Segoe UI" panose="020B0502040204020203" pitchFamily="34" charset="0"/>
                          <a:cs typeface="Segoe UI" panose="020B0502040204020203" pitchFamily="34" charset="0"/>
                        </a:rPr>
                        <a:t>Subsidy mechanisms and access to concessional project financing</a:t>
                      </a:r>
                    </a:p>
                  </a:txBody>
                  <a:tcPr marL="108000" marR="36000" marT="36000" marB="36000" anchor="ctr">
                    <a:solidFill>
                      <a:schemeClr val="accent2">
                        <a:lumMod val="20000"/>
                        <a:lumOff val="80000"/>
                      </a:schemeClr>
                    </a:solidFill>
                  </a:tcPr>
                </a:tc>
                <a:tc>
                  <a:txBody>
                    <a:bodyPr/>
                    <a:lstStyle/>
                    <a:p>
                      <a:pPr>
                        <a:lnSpc>
                          <a:spcPts val="1100"/>
                        </a:lnSpc>
                      </a:pPr>
                      <a:r>
                        <a:rPr lang="en-US" sz="800" b="0" dirty="0">
                          <a:solidFill>
                            <a:schemeClr val="accent2">
                              <a:lumMod val="50000"/>
                            </a:schemeClr>
                          </a:solidFill>
                          <a:latin typeface="Segoe UI" panose="020B0502040204020203" pitchFamily="34" charset="0"/>
                          <a:cs typeface="Segoe UI" panose="020B0502040204020203" pitchFamily="34" charset="0"/>
                        </a:rPr>
                        <a:t>Need to improve the quality of social infrastructure and certain public services (medicine, education, etc.). </a:t>
                      </a:r>
                    </a:p>
                    <a:p>
                      <a:pPr marL="0" indent="0">
                        <a:buFont typeface="Arial" pitchFamily="34" charset="0"/>
                        <a:buNone/>
                      </a:pPr>
                      <a:r>
                        <a:rPr lang="en-US" sz="800" b="1" dirty="0">
                          <a:solidFill>
                            <a:srgbClr val="A91633"/>
                          </a:solidFill>
                          <a:latin typeface="Segoe UI" panose="020B0502040204020203" pitchFamily="34" charset="0"/>
                          <a:cs typeface="Segoe UI" panose="020B0502040204020203" pitchFamily="34" charset="0"/>
                        </a:rPr>
                        <a:t>Position enhancement tools:</a:t>
                      </a:r>
                    </a:p>
                    <a:p>
                      <a:pPr marL="171450" indent="-171450">
                        <a:buFont typeface="Arial" pitchFamily="34" charset="0"/>
                        <a:buChar char="•"/>
                      </a:pPr>
                      <a:r>
                        <a:rPr lang="en-US" sz="800" b="0" baseline="0" dirty="0">
                          <a:solidFill>
                            <a:schemeClr val="tx1">
                              <a:lumMod val="95000"/>
                              <a:lumOff val="5000"/>
                            </a:schemeClr>
                          </a:solidFill>
                          <a:latin typeface="Segoe UI" panose="020B0502040204020203" pitchFamily="34" charset="0"/>
                          <a:cs typeface="Segoe UI" panose="020B0502040204020203" pitchFamily="34" charset="0"/>
                        </a:rPr>
                        <a:t>Special programs and projects (IMC, Moscow Longevity), PPP in the social sphere </a:t>
                      </a:r>
                    </a:p>
                  </a:txBody>
                  <a:tcPr marL="108000" marR="36000" marT="36000" marB="36000" anchor="ctr">
                    <a:solidFill>
                      <a:schemeClr val="accent2">
                        <a:lumMod val="20000"/>
                        <a:lumOff val="80000"/>
                      </a:schemeClr>
                    </a:solidFill>
                  </a:tcPr>
                </a:tc>
                <a:extLst>
                  <a:ext uri="{0D108BD9-81ED-4DB2-BD59-A6C34878D82A}">
                    <a16:rowId xmlns:a16="http://schemas.microsoft.com/office/drawing/2014/main" val="211357507"/>
                  </a:ext>
                </a:extLst>
              </a:tr>
            </a:tbl>
          </a:graphicData>
        </a:graphic>
      </p:graphicFrame>
      <p:sp>
        <p:nvSpPr>
          <p:cNvPr id="9" name="TextBox 8">
            <a:extLst>
              <a:ext uri="{FF2B5EF4-FFF2-40B4-BE49-F238E27FC236}">
                <a16:creationId xmlns:a16="http://schemas.microsoft.com/office/drawing/2014/main" id="{839EB125-4D1F-4CED-AA12-6D2D05926D0D}"/>
              </a:ext>
            </a:extLst>
          </p:cNvPr>
          <p:cNvSpPr txBox="1"/>
          <p:nvPr/>
        </p:nvSpPr>
        <p:spPr>
          <a:xfrm>
            <a:off x="98232" y="1275606"/>
            <a:ext cx="369312" cy="1620180"/>
          </a:xfrm>
          <a:prstGeom prst="rect">
            <a:avLst/>
          </a:prstGeom>
          <a:noFill/>
        </p:spPr>
        <p:txBody>
          <a:bodyPr vert="vert270" wrap="square" lIns="91430" tIns="45715" rIns="91430" bIns="45715" rtlCol="0">
            <a:spAutoFit/>
          </a:bodyPr>
          <a:lstStyle/>
          <a:p>
            <a:pPr algn="ctr"/>
            <a:r>
              <a:rPr lang="en-US" sz="1200" b="1">
                <a:solidFill>
                  <a:schemeClr val="tx1">
                    <a:lumMod val="75000"/>
                    <a:lumOff val="25000"/>
                  </a:schemeClr>
                </a:solidFill>
                <a:latin typeface="Segoe UI" panose="020B0502040204020203" pitchFamily="34" charset="0"/>
                <a:cs typeface="Segoe UI" panose="020B0502040204020203" pitchFamily="34" charset="0"/>
              </a:rPr>
              <a:t>Strengths </a:t>
            </a:r>
          </a:p>
        </p:txBody>
      </p:sp>
      <p:sp>
        <p:nvSpPr>
          <p:cNvPr id="11" name="TextBox 10">
            <a:extLst>
              <a:ext uri="{FF2B5EF4-FFF2-40B4-BE49-F238E27FC236}">
                <a16:creationId xmlns:a16="http://schemas.microsoft.com/office/drawing/2014/main" id="{0778C4BE-0845-41F0-BC7F-F905AED95840}"/>
              </a:ext>
            </a:extLst>
          </p:cNvPr>
          <p:cNvSpPr txBox="1"/>
          <p:nvPr/>
        </p:nvSpPr>
        <p:spPr>
          <a:xfrm>
            <a:off x="98232" y="3147814"/>
            <a:ext cx="369312" cy="1321786"/>
          </a:xfrm>
          <a:prstGeom prst="rect">
            <a:avLst/>
          </a:prstGeom>
          <a:noFill/>
        </p:spPr>
        <p:txBody>
          <a:bodyPr vert="vert270" wrap="square" lIns="91430" tIns="45715" rIns="91430" bIns="45715" rtlCol="0">
            <a:spAutoFit/>
          </a:bodyPr>
          <a:lstStyle/>
          <a:p>
            <a:pPr algn="ctr"/>
            <a:r>
              <a:rPr lang="en-US" sz="1200" b="1">
                <a:solidFill>
                  <a:srgbClr val="A62341"/>
                </a:solidFill>
                <a:latin typeface="Segoe UI" panose="020B0502040204020203" pitchFamily="34" charset="0"/>
                <a:cs typeface="Segoe UI" panose="020B0502040204020203" pitchFamily="34" charset="0"/>
              </a:rPr>
              <a:t>Risks </a:t>
            </a:r>
          </a:p>
        </p:txBody>
      </p:sp>
      <p:sp>
        <p:nvSpPr>
          <p:cNvPr id="4" name="Левая фигурная скобка 3">
            <a:extLst>
              <a:ext uri="{FF2B5EF4-FFF2-40B4-BE49-F238E27FC236}">
                <a16:creationId xmlns:a16="http://schemas.microsoft.com/office/drawing/2014/main" id="{560A667A-BEB9-4480-8C01-6A6321B98E58}"/>
              </a:ext>
            </a:extLst>
          </p:cNvPr>
          <p:cNvSpPr/>
          <p:nvPr/>
        </p:nvSpPr>
        <p:spPr>
          <a:xfrm>
            <a:off x="421446" y="1298546"/>
            <a:ext cx="181165" cy="1489228"/>
          </a:xfrm>
          <a:prstGeom prst="leftBrac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ru-RU"/>
          </a:p>
        </p:txBody>
      </p:sp>
      <p:sp>
        <p:nvSpPr>
          <p:cNvPr id="12" name="Левая фигурная скобка 11">
            <a:extLst>
              <a:ext uri="{FF2B5EF4-FFF2-40B4-BE49-F238E27FC236}">
                <a16:creationId xmlns:a16="http://schemas.microsoft.com/office/drawing/2014/main" id="{2EE2C67B-2629-40BC-8BEE-53B3856E0188}"/>
              </a:ext>
            </a:extLst>
          </p:cNvPr>
          <p:cNvSpPr/>
          <p:nvPr/>
        </p:nvSpPr>
        <p:spPr>
          <a:xfrm>
            <a:off x="429099" y="2985795"/>
            <a:ext cx="173512" cy="1674187"/>
          </a:xfrm>
          <a:prstGeom prst="leftBrace">
            <a:avLst/>
          </a:prstGeom>
          <a:ln w="12700">
            <a:solidFill>
              <a:srgbClr val="A62341"/>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ru-RU">
              <a:solidFill>
                <a:srgbClr val="A62341"/>
              </a:solidFill>
            </a:endParaRPr>
          </a:p>
        </p:txBody>
      </p:sp>
      <p:sp>
        <p:nvSpPr>
          <p:cNvPr id="3" name="Заголовок 2"/>
          <p:cNvSpPr>
            <a:spLocks noGrp="1"/>
          </p:cNvSpPr>
          <p:nvPr>
            <p:ph type="title"/>
          </p:nvPr>
        </p:nvSpPr>
        <p:spPr/>
        <p:txBody>
          <a:bodyPr>
            <a:normAutofit/>
          </a:bodyPr>
          <a:lstStyle/>
          <a:p>
            <a:r>
              <a:rPr lang="en-US" sz="2500" dirty="0"/>
              <a:t>SWOT Analysis of Moscow's Position</a:t>
            </a:r>
          </a:p>
        </p:txBody>
      </p:sp>
    </p:spTree>
    <p:extLst>
      <p:ext uri="{BB962C8B-B14F-4D97-AF65-F5344CB8AC3E}">
        <p14:creationId xmlns:p14="http://schemas.microsoft.com/office/powerpoint/2010/main" val="54447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a:extLst>
              <a:ext uri="{FF2B5EF4-FFF2-40B4-BE49-F238E27FC236}">
                <a16:creationId xmlns:a16="http://schemas.microsoft.com/office/drawing/2014/main" id="{F03AABE1-10EE-452B-82F9-502DF11B3349}"/>
              </a:ext>
            </a:extLst>
          </p:cNvPr>
          <p:cNvGraphicFramePr>
            <a:graphicFrameLocks noGrp="1"/>
          </p:cNvGraphicFramePr>
          <p:nvPr>
            <p:extLst>
              <p:ext uri="{D42A27DB-BD31-4B8C-83A1-F6EECF244321}">
                <p14:modId xmlns:p14="http://schemas.microsoft.com/office/powerpoint/2010/main" val="2104172194"/>
              </p:ext>
            </p:extLst>
          </p:nvPr>
        </p:nvGraphicFramePr>
        <p:xfrm>
          <a:off x="539552" y="979879"/>
          <a:ext cx="3704326" cy="1956206"/>
        </p:xfrm>
        <a:graphic>
          <a:graphicData uri="http://schemas.openxmlformats.org/drawingml/2006/table">
            <a:tbl>
              <a:tblPr firstRow="1" bandRow="1">
                <a:tableStyleId>{5C22544A-7EE6-4342-B048-85BDC9FD1C3A}</a:tableStyleId>
              </a:tblPr>
              <a:tblGrid>
                <a:gridCol w="3704326">
                  <a:extLst>
                    <a:ext uri="{9D8B030D-6E8A-4147-A177-3AD203B41FA5}">
                      <a16:colId xmlns:a16="http://schemas.microsoft.com/office/drawing/2014/main" val="806857832"/>
                    </a:ext>
                  </a:extLst>
                </a:gridCol>
              </a:tblGrid>
              <a:tr h="504056">
                <a:tc>
                  <a:txBody>
                    <a:bodyPr/>
                    <a:lstStyle/>
                    <a:p>
                      <a:r>
                        <a:rPr lang="en-US" sz="1200">
                          <a:latin typeface="Segoe UI" panose="020B0502040204020203" pitchFamily="34" charset="0"/>
                          <a:cs typeface="Segoe UI" panose="020B0502040204020203" pitchFamily="34" charset="0"/>
                        </a:rPr>
                        <a:t>Strategic documentation system </a:t>
                      </a:r>
                    </a:p>
                  </a:txBody>
                  <a:tcPr marL="216000" marT="36000" marB="72000" anchor="ctr">
                    <a:solidFill>
                      <a:schemeClr val="accent2">
                        <a:lumMod val="75000"/>
                      </a:schemeClr>
                    </a:solidFill>
                  </a:tcPr>
                </a:tc>
                <a:extLst>
                  <a:ext uri="{0D108BD9-81ED-4DB2-BD59-A6C34878D82A}">
                    <a16:rowId xmlns:a16="http://schemas.microsoft.com/office/drawing/2014/main" val="3986371400"/>
                  </a:ext>
                </a:extLst>
              </a:tr>
              <a:tr h="1452150">
                <a:tc>
                  <a:txBody>
                    <a:bodyPr/>
                    <a:lstStyle/>
                    <a:p>
                      <a:pPr marL="171450" indent="-171450">
                        <a:buClr>
                          <a:srgbClr val="BA2126"/>
                        </a:buClr>
                        <a:buFont typeface="Wingdings" panose="05000000000000000000" pitchFamily="2" charset="2"/>
                        <a:buChar char="§"/>
                      </a:pPr>
                      <a:r>
                        <a:rPr lang="en-US" sz="1100" b="0">
                          <a:solidFill>
                            <a:schemeClr val="tx1">
                              <a:lumMod val="75000"/>
                              <a:lumOff val="25000"/>
                            </a:schemeClr>
                          </a:solidFill>
                          <a:latin typeface="Segoe UI" panose="020B0502040204020203" pitchFamily="34" charset="0"/>
                          <a:cs typeface="Segoe UI" panose="020B0502040204020203" pitchFamily="34" charset="0"/>
                        </a:rPr>
                        <a:t>Investment strategy </a:t>
                      </a:r>
                      <a:br>
                        <a:rPr lang="en-US" sz="1100" b="0">
                          <a:solidFill>
                            <a:schemeClr val="tx1">
                              <a:lumMod val="75000"/>
                              <a:lumOff val="25000"/>
                            </a:schemeClr>
                          </a:solidFill>
                          <a:latin typeface="Segoe UI" panose="020B0502040204020203" pitchFamily="34" charset="0"/>
                          <a:cs typeface="Segoe UI" panose="020B0502040204020203" pitchFamily="34" charset="0"/>
                        </a:rPr>
                      </a:br>
                      <a:endParaRPr lang="en-US" sz="1100" b="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buClr>
                          <a:srgbClr val="BA2126"/>
                        </a:buClr>
                        <a:buFont typeface="Wingdings" panose="05000000000000000000" pitchFamily="2" charset="2"/>
                        <a:buChar char="§"/>
                      </a:pPr>
                      <a:r>
                        <a:rPr lang="en-US" sz="1100" b="0">
                          <a:solidFill>
                            <a:schemeClr val="tx1">
                              <a:lumMod val="75000"/>
                              <a:lumOff val="25000"/>
                            </a:schemeClr>
                          </a:solidFill>
                          <a:latin typeface="Segoe UI" panose="020B0502040204020203" pitchFamily="34" charset="0"/>
                          <a:cs typeface="Segoe UI" panose="020B0502040204020203" pitchFamily="34" charset="0"/>
                        </a:rPr>
                        <a:t>Investment strategy implementation plan (for 3 years) </a:t>
                      </a:r>
                      <a:br>
                        <a:rPr lang="en-US" sz="1100" b="0">
                          <a:solidFill>
                            <a:schemeClr val="tx1">
                              <a:lumMod val="75000"/>
                              <a:lumOff val="25000"/>
                            </a:schemeClr>
                          </a:solidFill>
                          <a:latin typeface="Segoe UI" panose="020B0502040204020203" pitchFamily="34" charset="0"/>
                          <a:cs typeface="Segoe UI" panose="020B0502040204020203" pitchFamily="34" charset="0"/>
                        </a:rPr>
                      </a:br>
                      <a:endParaRPr lang="en-US" sz="1100" b="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buClr>
                          <a:srgbClr val="BA2126"/>
                        </a:buClr>
                        <a:buFont typeface="Wingdings" panose="05000000000000000000" pitchFamily="2" charset="2"/>
                        <a:buChar char="§"/>
                      </a:pPr>
                      <a:r>
                        <a:rPr lang="en-US" sz="1100" b="0">
                          <a:solidFill>
                            <a:schemeClr val="tx1">
                              <a:lumMod val="75000"/>
                              <a:lumOff val="25000"/>
                            </a:schemeClr>
                          </a:solidFill>
                          <a:latin typeface="Segoe UI" panose="020B0502040204020203" pitchFamily="34" charset="0"/>
                          <a:cs typeface="Segoe UI" panose="020B0502040204020203" pitchFamily="34" charset="0"/>
                        </a:rPr>
                        <a:t>Investment strategy implementation report (annual)  </a:t>
                      </a:r>
                    </a:p>
                  </a:txBody>
                  <a:tcPr marL="108000" marR="36000" marT="108000" marB="144000" anchor="ctr">
                    <a:solidFill>
                      <a:schemeClr val="bg1">
                        <a:lumMod val="95000"/>
                      </a:schemeClr>
                    </a:solidFill>
                  </a:tcPr>
                </a:tc>
                <a:extLst>
                  <a:ext uri="{0D108BD9-81ED-4DB2-BD59-A6C34878D82A}">
                    <a16:rowId xmlns:a16="http://schemas.microsoft.com/office/drawing/2014/main" val="217744412"/>
                  </a:ext>
                </a:extLst>
              </a:tr>
            </a:tbl>
          </a:graphicData>
        </a:graphic>
      </p:graphicFrame>
      <p:graphicFrame>
        <p:nvGraphicFramePr>
          <p:cNvPr id="26" name="Таблица 25">
            <a:extLst>
              <a:ext uri="{FF2B5EF4-FFF2-40B4-BE49-F238E27FC236}">
                <a16:creationId xmlns:a16="http://schemas.microsoft.com/office/drawing/2014/main" id="{1DC39014-E58F-45BB-9CAE-90ADC97AABD6}"/>
              </a:ext>
            </a:extLst>
          </p:cNvPr>
          <p:cNvGraphicFramePr>
            <a:graphicFrameLocks noGrp="1"/>
          </p:cNvGraphicFramePr>
          <p:nvPr>
            <p:extLst>
              <p:ext uri="{D42A27DB-BD31-4B8C-83A1-F6EECF244321}">
                <p14:modId xmlns:p14="http://schemas.microsoft.com/office/powerpoint/2010/main" val="118547108"/>
              </p:ext>
            </p:extLst>
          </p:nvPr>
        </p:nvGraphicFramePr>
        <p:xfrm>
          <a:off x="4527687" y="979879"/>
          <a:ext cx="4386949" cy="1342406"/>
        </p:xfrm>
        <a:graphic>
          <a:graphicData uri="http://schemas.openxmlformats.org/drawingml/2006/table">
            <a:tbl>
              <a:tblPr firstRow="1" bandRow="1">
                <a:tableStyleId>{5C22544A-7EE6-4342-B048-85BDC9FD1C3A}</a:tableStyleId>
              </a:tblPr>
              <a:tblGrid>
                <a:gridCol w="4386949">
                  <a:extLst>
                    <a:ext uri="{9D8B030D-6E8A-4147-A177-3AD203B41FA5}">
                      <a16:colId xmlns:a16="http://schemas.microsoft.com/office/drawing/2014/main" val="806857832"/>
                    </a:ext>
                  </a:extLst>
                </a:gridCol>
              </a:tblGrid>
              <a:tr h="504056">
                <a:tc>
                  <a:txBody>
                    <a:bodyPr/>
                    <a:lstStyle/>
                    <a:p>
                      <a:r>
                        <a:rPr lang="en-US" sz="1200" dirty="0">
                          <a:latin typeface="Segoe UI" panose="020B0502040204020203" pitchFamily="34" charset="0"/>
                          <a:cs typeface="Segoe UI" panose="020B0502040204020203" pitchFamily="34" charset="0"/>
                        </a:rPr>
                        <a:t>Moscow government programs </a:t>
                      </a:r>
                    </a:p>
                  </a:txBody>
                  <a:tcPr marL="216000" marT="36000" marB="72000" anchor="ctr">
                    <a:solidFill>
                      <a:schemeClr val="accent1">
                        <a:lumMod val="75000"/>
                      </a:schemeClr>
                    </a:solidFill>
                  </a:tcPr>
                </a:tc>
                <a:extLst>
                  <a:ext uri="{0D108BD9-81ED-4DB2-BD59-A6C34878D82A}">
                    <a16:rowId xmlns:a16="http://schemas.microsoft.com/office/drawing/2014/main" val="3986371400"/>
                  </a:ext>
                </a:extLst>
              </a:tr>
              <a:tr h="838350">
                <a:tc>
                  <a:txBody>
                    <a:bodyPr/>
                    <a:lstStyle/>
                    <a:p>
                      <a:pPr marL="171450" indent="-171450">
                        <a:buClr>
                          <a:schemeClr val="accent1">
                            <a:lumMod val="75000"/>
                          </a:schemeClr>
                        </a:buClr>
                        <a:buFont typeface="Wingdings" panose="05000000000000000000" pitchFamily="2" charset="2"/>
                        <a:buChar char="§"/>
                      </a:pPr>
                      <a:r>
                        <a:rPr lang="en-US" sz="1100" b="0">
                          <a:solidFill>
                            <a:schemeClr val="tx1">
                              <a:lumMod val="75000"/>
                              <a:lumOff val="25000"/>
                            </a:schemeClr>
                          </a:solidFill>
                          <a:latin typeface="Segoe UI" panose="020B0502040204020203" pitchFamily="34" charset="0"/>
                          <a:cs typeface="Segoe UI" panose="020B0502040204020203" pitchFamily="34" charset="0"/>
                        </a:rPr>
                        <a:t>15 government programs </a:t>
                      </a:r>
                      <a:br>
                        <a:rPr lang="en-US" sz="1100" b="0">
                          <a:solidFill>
                            <a:schemeClr val="tx1">
                              <a:lumMod val="75000"/>
                              <a:lumOff val="25000"/>
                            </a:schemeClr>
                          </a:solidFill>
                          <a:latin typeface="Segoe UI" panose="020B0502040204020203" pitchFamily="34" charset="0"/>
                          <a:cs typeface="Segoe UI" panose="020B0502040204020203" pitchFamily="34" charset="0"/>
                        </a:rPr>
                      </a:br>
                      <a:endParaRPr lang="en-US" sz="1100" b="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buClr>
                          <a:schemeClr val="accent1">
                            <a:lumMod val="75000"/>
                          </a:schemeClr>
                        </a:buClr>
                        <a:buFont typeface="Wingdings" panose="05000000000000000000" pitchFamily="2" charset="2"/>
                        <a:buChar char="§"/>
                      </a:pPr>
                      <a:r>
                        <a:rPr lang="en-US" sz="1100" b="0">
                          <a:solidFill>
                            <a:schemeClr val="tx1">
                              <a:lumMod val="75000"/>
                              <a:lumOff val="25000"/>
                            </a:schemeClr>
                          </a:solidFill>
                          <a:latin typeface="Segoe UI" panose="020B0502040204020203" pitchFamily="34" charset="0"/>
                          <a:cs typeface="Segoe UI" panose="020B0502040204020203" pitchFamily="34" charset="0"/>
                        </a:rPr>
                        <a:t>Targeted investment program </a:t>
                      </a:r>
                    </a:p>
                  </a:txBody>
                  <a:tcPr marL="108000" marR="36000" marT="108000" marB="216000" anchor="ctr">
                    <a:solidFill>
                      <a:schemeClr val="bg1">
                        <a:lumMod val="95000"/>
                      </a:schemeClr>
                    </a:solidFill>
                  </a:tcPr>
                </a:tc>
                <a:extLst>
                  <a:ext uri="{0D108BD9-81ED-4DB2-BD59-A6C34878D82A}">
                    <a16:rowId xmlns:a16="http://schemas.microsoft.com/office/drawing/2014/main" val="217744412"/>
                  </a:ext>
                </a:extLst>
              </a:tr>
            </a:tbl>
          </a:graphicData>
        </a:graphic>
      </p:graphicFrame>
      <p:graphicFrame>
        <p:nvGraphicFramePr>
          <p:cNvPr id="32" name="Таблица 31">
            <a:extLst>
              <a:ext uri="{FF2B5EF4-FFF2-40B4-BE49-F238E27FC236}">
                <a16:creationId xmlns:a16="http://schemas.microsoft.com/office/drawing/2014/main" id="{80F00A39-FC74-44E8-84C3-DF0300F96A39}"/>
              </a:ext>
            </a:extLst>
          </p:cNvPr>
          <p:cNvGraphicFramePr>
            <a:graphicFrameLocks noGrp="1"/>
          </p:cNvGraphicFramePr>
          <p:nvPr>
            <p:extLst>
              <p:ext uri="{D42A27DB-BD31-4B8C-83A1-F6EECF244321}">
                <p14:modId xmlns:p14="http://schemas.microsoft.com/office/powerpoint/2010/main" val="1448059160"/>
              </p:ext>
            </p:extLst>
          </p:nvPr>
        </p:nvGraphicFramePr>
        <p:xfrm>
          <a:off x="539552" y="3112356"/>
          <a:ext cx="3704326" cy="1323540"/>
        </p:xfrm>
        <a:graphic>
          <a:graphicData uri="http://schemas.openxmlformats.org/drawingml/2006/table">
            <a:tbl>
              <a:tblPr firstRow="1" bandRow="1">
                <a:tableStyleId>{5C22544A-7EE6-4342-B048-85BDC9FD1C3A}</a:tableStyleId>
              </a:tblPr>
              <a:tblGrid>
                <a:gridCol w="3704326">
                  <a:extLst>
                    <a:ext uri="{9D8B030D-6E8A-4147-A177-3AD203B41FA5}">
                      <a16:colId xmlns:a16="http://schemas.microsoft.com/office/drawing/2014/main" val="806857832"/>
                    </a:ext>
                  </a:extLst>
                </a:gridCol>
              </a:tblGrid>
              <a:tr h="656640">
                <a:tc>
                  <a:txBody>
                    <a:bodyPr/>
                    <a:lstStyle/>
                    <a:p>
                      <a:r>
                        <a:rPr lang="en-US" sz="1200" dirty="0">
                          <a:latin typeface="Segoe UI" panose="020B0502040204020203" pitchFamily="34" charset="0"/>
                          <a:cs typeface="Segoe UI" panose="020B0502040204020203" pitchFamily="34" charset="0"/>
                        </a:rPr>
                        <a:t>Unified Investment Portal www.investmoscow.ru </a:t>
                      </a:r>
                    </a:p>
                  </a:txBody>
                  <a:tcPr marL="216000" marT="36000" marB="72000" anchor="ctr">
                    <a:solidFill>
                      <a:schemeClr val="accent4">
                        <a:lumMod val="75000"/>
                      </a:schemeClr>
                    </a:solidFill>
                  </a:tcPr>
                </a:tc>
                <a:extLst>
                  <a:ext uri="{0D108BD9-81ED-4DB2-BD59-A6C34878D82A}">
                    <a16:rowId xmlns:a16="http://schemas.microsoft.com/office/drawing/2014/main" val="3986371400"/>
                  </a:ext>
                </a:extLst>
              </a:tr>
              <a:tr h="666900">
                <a:tc>
                  <a:txBody>
                    <a:bodyPr/>
                    <a:lstStyle/>
                    <a:p>
                      <a:pPr marL="171450" indent="-171450">
                        <a:buClr>
                          <a:schemeClr val="accent4">
                            <a:lumMod val="75000"/>
                          </a:schemeClr>
                        </a:buClr>
                        <a:buFont typeface="Wingdings" panose="05000000000000000000" pitchFamily="2" charset="2"/>
                        <a:buChar char="§"/>
                      </a:pPr>
                      <a:r>
                        <a:rPr lang="en-US" sz="1100" b="0" dirty="0">
                          <a:solidFill>
                            <a:schemeClr val="tx1">
                              <a:lumMod val="75000"/>
                              <a:lumOff val="25000"/>
                            </a:schemeClr>
                          </a:solidFill>
                          <a:latin typeface="Segoe UI" panose="020B0502040204020203" pitchFamily="34" charset="0"/>
                          <a:cs typeface="Segoe UI" panose="020B0502040204020203" pitchFamily="34" charset="0"/>
                        </a:rPr>
                        <a:t>Information infrastructure for the interaction</a:t>
                      </a:r>
                      <a:r>
                        <a:rPr lang="en-US" sz="1100" b="0" baseline="0" dirty="0">
                          <a:solidFill>
                            <a:schemeClr val="tx1">
                              <a:lumMod val="75000"/>
                              <a:lumOff val="25000"/>
                            </a:schemeClr>
                          </a:solidFill>
                          <a:latin typeface="Segoe UI" panose="020B0502040204020203" pitchFamily="34" charset="0"/>
                          <a:cs typeface="Segoe UI" panose="020B0502040204020203" pitchFamily="34" charset="0"/>
                        </a:rPr>
                        <a:t> with </a:t>
                      </a:r>
                      <a:r>
                        <a:rPr lang="en-US" sz="1100" b="0" dirty="0">
                          <a:solidFill>
                            <a:schemeClr val="tx1">
                              <a:lumMod val="75000"/>
                              <a:lumOff val="25000"/>
                            </a:schemeClr>
                          </a:solidFill>
                          <a:latin typeface="Segoe UI" panose="020B0502040204020203" pitchFamily="34" charset="0"/>
                          <a:cs typeface="Segoe UI" panose="020B0502040204020203" pitchFamily="34" charset="0"/>
                        </a:rPr>
                        <a:t>investors</a:t>
                      </a:r>
                    </a:p>
                  </a:txBody>
                  <a:tcPr marL="108000" marR="36000" marT="108000" marB="216000" anchor="ctr">
                    <a:solidFill>
                      <a:schemeClr val="bg1">
                        <a:lumMod val="95000"/>
                      </a:schemeClr>
                    </a:solidFill>
                  </a:tcPr>
                </a:tc>
                <a:extLst>
                  <a:ext uri="{0D108BD9-81ED-4DB2-BD59-A6C34878D82A}">
                    <a16:rowId xmlns:a16="http://schemas.microsoft.com/office/drawing/2014/main" val="217744412"/>
                  </a:ext>
                </a:extLst>
              </a:tr>
            </a:tbl>
          </a:graphicData>
        </a:graphic>
      </p:graphicFrame>
      <p:graphicFrame>
        <p:nvGraphicFramePr>
          <p:cNvPr id="39" name="Таблица 38">
            <a:extLst>
              <a:ext uri="{FF2B5EF4-FFF2-40B4-BE49-F238E27FC236}">
                <a16:creationId xmlns:a16="http://schemas.microsoft.com/office/drawing/2014/main" id="{6F9D1E91-B413-44E3-9377-FDB65B5062B5}"/>
              </a:ext>
            </a:extLst>
          </p:cNvPr>
          <p:cNvGraphicFramePr>
            <a:graphicFrameLocks noGrp="1"/>
          </p:cNvGraphicFramePr>
          <p:nvPr>
            <p:extLst>
              <p:ext uri="{D42A27DB-BD31-4B8C-83A1-F6EECF244321}">
                <p14:modId xmlns:p14="http://schemas.microsoft.com/office/powerpoint/2010/main" val="711594792"/>
              </p:ext>
            </p:extLst>
          </p:nvPr>
        </p:nvGraphicFramePr>
        <p:xfrm>
          <a:off x="4527687" y="2384037"/>
          <a:ext cx="4409105" cy="2419961"/>
        </p:xfrm>
        <a:graphic>
          <a:graphicData uri="http://schemas.openxmlformats.org/drawingml/2006/table">
            <a:tbl>
              <a:tblPr firstRow="1" bandRow="1">
                <a:tableStyleId>{5C22544A-7EE6-4342-B048-85BDC9FD1C3A}</a:tableStyleId>
              </a:tblPr>
              <a:tblGrid>
                <a:gridCol w="4409105">
                  <a:extLst>
                    <a:ext uri="{9D8B030D-6E8A-4147-A177-3AD203B41FA5}">
                      <a16:colId xmlns:a16="http://schemas.microsoft.com/office/drawing/2014/main" val="806857832"/>
                    </a:ext>
                  </a:extLst>
                </a:gridCol>
              </a:tblGrid>
              <a:tr h="444603">
                <a:tc>
                  <a:txBody>
                    <a:bodyPr/>
                    <a:lstStyle/>
                    <a:p>
                      <a:r>
                        <a:rPr lang="en-US" sz="1200" dirty="0">
                          <a:latin typeface="Segoe UI" panose="020B0502040204020203" pitchFamily="34" charset="0"/>
                          <a:cs typeface="Segoe UI" panose="020B0502040204020203" pitchFamily="34" charset="0"/>
                        </a:rPr>
                        <a:t>Specialized investor organizations  </a:t>
                      </a:r>
                    </a:p>
                  </a:txBody>
                  <a:tcPr marL="216000" marT="36000" marB="72000" anchor="ctr">
                    <a:solidFill>
                      <a:schemeClr val="accent3">
                        <a:lumMod val="75000"/>
                      </a:schemeClr>
                    </a:solidFill>
                  </a:tcPr>
                </a:tc>
                <a:extLst>
                  <a:ext uri="{0D108BD9-81ED-4DB2-BD59-A6C34878D82A}">
                    <a16:rowId xmlns:a16="http://schemas.microsoft.com/office/drawing/2014/main" val="3986371400"/>
                  </a:ext>
                </a:extLst>
              </a:tr>
              <a:tr h="1975358">
                <a:tc>
                  <a:txBody>
                    <a:bodyPr/>
                    <a:lstStyle/>
                    <a:p>
                      <a:pPr marL="171450" indent="-171450">
                        <a:buClr>
                          <a:schemeClr val="accent3">
                            <a:lumMod val="75000"/>
                          </a:schemeClr>
                        </a:buClr>
                        <a:buFont typeface="Wingdings" panose="05000000000000000000" pitchFamily="2" charset="2"/>
                        <a:buChar char="§"/>
                      </a:pPr>
                      <a:r>
                        <a:rPr lang="en-US" sz="1100" b="0" dirty="0">
                          <a:solidFill>
                            <a:schemeClr val="tx1">
                              <a:lumMod val="75000"/>
                              <a:lumOff val="25000"/>
                            </a:schemeClr>
                          </a:solidFill>
                          <a:latin typeface="Segoe UI" panose="020B0502040204020203" pitchFamily="34" charset="0"/>
                          <a:cs typeface="Segoe UI" panose="020B0502040204020203" pitchFamily="34" charset="0"/>
                        </a:rPr>
                        <a:t>City Investment Agency and other regional development institutions</a:t>
                      </a:r>
                    </a:p>
                    <a:p>
                      <a:pPr marL="360000" indent="-171450">
                        <a:buClr>
                          <a:schemeClr val="tx1"/>
                        </a:buClr>
                        <a:buFont typeface="Arial" panose="020B0604020202020204" pitchFamily="34" charset="0"/>
                        <a:buChar char="•"/>
                      </a:pPr>
                      <a:r>
                        <a:rPr lang="en-US" sz="1000" b="0" dirty="0">
                          <a:solidFill>
                            <a:schemeClr val="tx1">
                              <a:lumMod val="65000"/>
                              <a:lumOff val="35000"/>
                            </a:schemeClr>
                          </a:solidFill>
                          <a:latin typeface="Segoe UI" panose="020B0502040204020203" pitchFamily="34" charset="0"/>
                          <a:ea typeface="+mn-ea"/>
                          <a:cs typeface="Segoe UI" panose="020B0502040204020203" pitchFamily="34" charset="0"/>
                        </a:rPr>
                        <a:t>Interact directly with investors</a:t>
                      </a:r>
                    </a:p>
                    <a:p>
                      <a:pPr marL="360000" indent="-171450">
                        <a:buClr>
                          <a:schemeClr val="tx1"/>
                        </a:buClr>
                        <a:buFont typeface="Arial" panose="020B0604020202020204" pitchFamily="34" charset="0"/>
                        <a:buChar char="•"/>
                      </a:pPr>
                      <a:r>
                        <a:rPr lang="en-US" sz="1000" b="0" dirty="0">
                          <a:solidFill>
                            <a:schemeClr val="tx1">
                              <a:lumMod val="65000"/>
                              <a:lumOff val="35000"/>
                            </a:schemeClr>
                          </a:solidFill>
                          <a:latin typeface="Segoe UI" panose="020B0502040204020203" pitchFamily="34" charset="0"/>
                          <a:ea typeface="+mn-ea"/>
                          <a:cs typeface="Segoe UI" panose="020B0502040204020203" pitchFamily="34" charset="0"/>
                        </a:rPr>
                        <a:t>Support projects in priority sectors </a:t>
                      </a:r>
                    </a:p>
                    <a:p>
                      <a:pPr marL="171450" indent="-171450">
                        <a:spcBef>
                          <a:spcPts val="600"/>
                        </a:spcBef>
                        <a:buClr>
                          <a:schemeClr val="accent3">
                            <a:lumMod val="75000"/>
                          </a:schemeClr>
                        </a:buClr>
                        <a:buFont typeface="Wingdings" panose="05000000000000000000" pitchFamily="2" charset="2"/>
                        <a:buChar char="§"/>
                      </a:pPr>
                      <a:r>
                        <a:rPr lang="en-US" sz="1100" b="0" dirty="0">
                          <a:solidFill>
                            <a:schemeClr val="tx1">
                              <a:lumMod val="75000"/>
                              <a:lumOff val="25000"/>
                            </a:schemeClr>
                          </a:solidFill>
                          <a:latin typeface="Segoe UI" panose="020B0502040204020203" pitchFamily="34" charset="0"/>
                          <a:cs typeface="Segoe UI" panose="020B0502040204020203" pitchFamily="34" charset="0"/>
                        </a:rPr>
                        <a:t>Business protection headquarters</a:t>
                      </a:r>
                    </a:p>
                    <a:p>
                      <a:pPr marL="171450" indent="-171450">
                        <a:spcBef>
                          <a:spcPts val="600"/>
                        </a:spcBef>
                        <a:buClr>
                          <a:schemeClr val="accent3">
                            <a:lumMod val="75000"/>
                          </a:schemeClr>
                        </a:buClr>
                        <a:buFont typeface="Wingdings" panose="05000000000000000000" pitchFamily="2" charset="2"/>
                        <a:buChar char="§"/>
                      </a:pPr>
                      <a:r>
                        <a:rPr lang="en-US" sz="1100" b="0" baseline="0" dirty="0">
                          <a:solidFill>
                            <a:schemeClr val="tx1">
                              <a:lumMod val="75000"/>
                              <a:lumOff val="25000"/>
                            </a:schemeClr>
                          </a:solidFill>
                          <a:latin typeface="Segoe UI" panose="020B0502040204020203" pitchFamily="34" charset="0"/>
                          <a:cs typeface="Segoe UI" panose="020B0502040204020203" pitchFamily="34" charset="0"/>
                        </a:rPr>
                        <a:t>Organizations to interact with certain business categories:  </a:t>
                      </a:r>
                    </a:p>
                    <a:p>
                      <a:pPr marL="358775" lvl="0" indent="-171450">
                        <a:buClr>
                          <a:schemeClr val="accent3">
                            <a:lumMod val="75000"/>
                          </a:schemeClr>
                        </a:buClr>
                        <a:buFont typeface="Arial" pitchFamily="34" charset="0"/>
                        <a:buChar char="•"/>
                      </a:pPr>
                      <a:r>
                        <a:rPr lang="en-US" sz="1000" b="0" dirty="0">
                          <a:solidFill>
                            <a:schemeClr val="tx1">
                              <a:lumMod val="65000"/>
                              <a:lumOff val="35000"/>
                            </a:schemeClr>
                          </a:solidFill>
                          <a:latin typeface="Segoe UI" panose="020B0502040204020203" pitchFamily="34" charset="0"/>
                          <a:ea typeface="+mn-ea"/>
                          <a:cs typeface="Segoe UI" panose="020B0502040204020203" pitchFamily="34" charset="0"/>
                        </a:rPr>
                        <a:t>Innovation Agency, Industrial Development Agency, Moscow Small Business, Moscow Export Center, etc. </a:t>
                      </a:r>
                    </a:p>
                  </a:txBody>
                  <a:tcPr marL="108000" marR="36000" marT="108000" marB="144000" anchor="ctr">
                    <a:solidFill>
                      <a:schemeClr val="bg1">
                        <a:lumMod val="95000"/>
                      </a:schemeClr>
                    </a:solidFill>
                  </a:tcPr>
                </a:tc>
                <a:extLst>
                  <a:ext uri="{0D108BD9-81ED-4DB2-BD59-A6C34878D82A}">
                    <a16:rowId xmlns:a16="http://schemas.microsoft.com/office/drawing/2014/main" val="217744412"/>
                  </a:ext>
                </a:extLst>
              </a:tr>
            </a:tbl>
          </a:graphicData>
        </a:graphic>
      </p:graphicFrame>
      <p:sp>
        <p:nvSpPr>
          <p:cNvPr id="2" name="Заголовок 1"/>
          <p:cNvSpPr>
            <a:spLocks noGrp="1"/>
          </p:cNvSpPr>
          <p:nvPr>
            <p:ph type="title"/>
          </p:nvPr>
        </p:nvSpPr>
        <p:spPr/>
        <p:txBody>
          <a:bodyPr>
            <a:normAutofit/>
          </a:bodyPr>
          <a:lstStyle/>
          <a:p>
            <a:r>
              <a:rPr lang="en-US" sz="2500" dirty="0"/>
              <a:t>Investment Strategy Implementation Mechanisms </a:t>
            </a:r>
          </a:p>
        </p:txBody>
      </p:sp>
    </p:spTree>
    <p:extLst>
      <p:ext uri="{BB962C8B-B14F-4D97-AF65-F5344CB8AC3E}">
        <p14:creationId xmlns:p14="http://schemas.microsoft.com/office/powerpoint/2010/main" val="153265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ru-RU"/>
          </a:p>
        </p:txBody>
      </p:sp>
      <p:sp>
        <p:nvSpPr>
          <p:cNvPr id="8" name="Прямоугольник 7"/>
          <p:cNvSpPr/>
          <p:nvPr/>
        </p:nvSpPr>
        <p:spPr>
          <a:xfrm>
            <a:off x="0" y="1680651"/>
            <a:ext cx="6948264" cy="1782198"/>
          </a:xfrm>
          <a:prstGeom prst="rect">
            <a:avLst/>
          </a:prstGeom>
          <a:solidFill>
            <a:srgbClr val="A62341"/>
          </a:solidFill>
          <a:ln>
            <a:solidFill>
              <a:srgbClr val="A62341"/>
            </a:solidFill>
          </a:ln>
        </p:spPr>
        <p:style>
          <a:lnRef idx="2">
            <a:schemeClr val="accent1">
              <a:shade val="50000"/>
            </a:schemeClr>
          </a:lnRef>
          <a:fillRef idx="1">
            <a:schemeClr val="accent1"/>
          </a:fillRef>
          <a:effectRef idx="0">
            <a:schemeClr val="accent1"/>
          </a:effectRef>
          <a:fontRef idx="minor">
            <a:schemeClr val="lt1"/>
          </a:fontRef>
        </p:style>
        <p:txBody>
          <a:bodyPr vert="horz" lIns="77925" tIns="38963" rIns="77925" bIns="38963" rtlCol="0" anchor="ctr"/>
          <a:lstStyle/>
          <a:p>
            <a:pPr algn="ctr"/>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Improvement of Investment Climate </a:t>
            </a:r>
          </a:p>
        </p:txBody>
      </p:sp>
    </p:spTree>
    <p:extLst>
      <p:ext uri="{BB962C8B-B14F-4D97-AF65-F5344CB8AC3E}">
        <p14:creationId xmlns:p14="http://schemas.microsoft.com/office/powerpoint/2010/main" val="244940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6856" y="4155926"/>
            <a:ext cx="5997352"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46856" y="0"/>
            <a:ext cx="8157592" cy="915566"/>
          </a:xfrm>
        </p:spPr>
        <p:txBody>
          <a:bodyPr>
            <a:normAutofit/>
          </a:bodyPr>
          <a:lstStyle/>
          <a:p>
            <a:r>
              <a:rPr lang="en-US" sz="2500" dirty="0"/>
              <a:t>Improvement of Investment Climate </a:t>
            </a:r>
          </a:p>
        </p:txBody>
      </p:sp>
      <p:sp>
        <p:nvSpPr>
          <p:cNvPr id="3" name="Объект 2"/>
          <p:cNvSpPr>
            <a:spLocks noGrp="1"/>
          </p:cNvSpPr>
          <p:nvPr>
            <p:ph idx="1"/>
          </p:nvPr>
        </p:nvSpPr>
        <p:spPr>
          <a:xfrm>
            <a:off x="446856" y="987574"/>
            <a:ext cx="8280920" cy="3384376"/>
          </a:xfrm>
        </p:spPr>
        <p:txBody>
          <a:bodyPr>
            <a:noAutofit/>
          </a:bodyPr>
          <a:lstStyle/>
          <a:p>
            <a:pPr marL="342900" lvl="0" indent="-342900" algn="just">
              <a:lnSpc>
                <a:spcPct val="110000"/>
              </a:lnSpc>
              <a:spcBef>
                <a:spcPts val="600"/>
              </a:spcBef>
              <a:buClr>
                <a:srgbClr val="007897"/>
              </a:buClr>
              <a:buFont typeface="+mj-lt"/>
              <a:buAutoNum type="arabicPeriod"/>
            </a:pPr>
            <a:r>
              <a:rPr lang="en-US" sz="1400" b="1" dirty="0">
                <a:solidFill>
                  <a:srgbClr val="007EA7"/>
                </a:solidFill>
              </a:rPr>
              <a:t>Reduction of business administrative barriers:  </a:t>
            </a:r>
            <a:r>
              <a:rPr lang="en-US" sz="1400" dirty="0"/>
              <a:t>regulatory framework and procedure improvement, digitalization, control and supervision reform</a:t>
            </a:r>
          </a:p>
          <a:p>
            <a:pPr marL="342900" lvl="0" indent="-342900" algn="just">
              <a:lnSpc>
                <a:spcPct val="110000"/>
              </a:lnSpc>
              <a:spcBef>
                <a:spcPts val="600"/>
              </a:spcBef>
              <a:buClr>
                <a:srgbClr val="007897"/>
              </a:buClr>
              <a:buFont typeface="+mj-lt"/>
              <a:buAutoNum type="arabicPeriod"/>
            </a:pPr>
            <a:r>
              <a:rPr lang="en-US" sz="1400" b="1" dirty="0">
                <a:solidFill>
                  <a:srgbClr val="007EA7"/>
                </a:solidFill>
              </a:rPr>
              <a:t>Introduction of regional investment standards, best practices and target models</a:t>
            </a:r>
            <a:r>
              <a:rPr lang="en-US" sz="1400" dirty="0"/>
              <a:t> to simplify business procedures and to increase investment attractiveness.  </a:t>
            </a:r>
          </a:p>
          <a:p>
            <a:pPr marL="342900" lvl="0" indent="-342900" algn="just">
              <a:lnSpc>
                <a:spcPct val="110000"/>
              </a:lnSpc>
              <a:spcBef>
                <a:spcPts val="600"/>
              </a:spcBef>
              <a:buClr>
                <a:srgbClr val="007897"/>
              </a:buClr>
              <a:buFont typeface="+mj-lt"/>
              <a:buAutoNum type="arabicPeriod"/>
            </a:pPr>
            <a:r>
              <a:rPr lang="en-US" sz="1400" b="1" dirty="0">
                <a:solidFill>
                  <a:srgbClr val="007EA7"/>
                </a:solidFill>
              </a:rPr>
              <a:t>Development of competition and  establishment of transparent "game rules":  </a:t>
            </a:r>
            <a:r>
              <a:rPr lang="en-US" sz="1400" dirty="0"/>
              <a:t>Competition Development Standard, RIA and AIA, improvement of the government procurement process, promotion of high-tech product demand. </a:t>
            </a:r>
          </a:p>
          <a:p>
            <a:pPr marL="342900" lvl="0" indent="-342900" algn="just">
              <a:lnSpc>
                <a:spcPct val="110000"/>
              </a:lnSpc>
              <a:spcBef>
                <a:spcPts val="600"/>
              </a:spcBef>
              <a:buClr>
                <a:srgbClr val="007897"/>
              </a:buClr>
              <a:buFont typeface="+mj-lt"/>
              <a:buAutoNum type="arabicPeriod"/>
            </a:pPr>
            <a:r>
              <a:rPr lang="en-US" sz="1400" b="1" dirty="0">
                <a:solidFill>
                  <a:srgbClr val="007EA7"/>
                </a:solidFill>
              </a:rPr>
              <a:t>Enhancement of dialogue with business:  </a:t>
            </a:r>
            <a:r>
              <a:rPr lang="en-US" sz="1400" dirty="0"/>
              <a:t>activities of the Business Protection Headquarters - Project Office for Investment Climate Improvement, investment and business information support. </a:t>
            </a:r>
          </a:p>
          <a:p>
            <a:pPr marL="342900" lvl="0" indent="-342900" algn="just">
              <a:spcBef>
                <a:spcPts val="0"/>
              </a:spcBef>
              <a:spcAft>
                <a:spcPts val="300"/>
              </a:spcAft>
              <a:buClr>
                <a:srgbClr val="A62341"/>
              </a:buClr>
              <a:buFont typeface="+mj-lt"/>
              <a:buAutoNum type="arabicPeriod"/>
            </a:pPr>
            <a:endParaRPr lang="ru-RU" sz="1500" dirty="0"/>
          </a:p>
        </p:txBody>
      </p:sp>
      <p:sp>
        <p:nvSpPr>
          <p:cNvPr id="4" name="Прямоугольник 3"/>
          <p:cNvSpPr/>
          <p:nvPr/>
        </p:nvSpPr>
        <p:spPr>
          <a:xfrm>
            <a:off x="446856" y="4208770"/>
            <a:ext cx="7272808" cy="523220"/>
          </a:xfrm>
          <a:prstGeom prst="rect">
            <a:avLst/>
          </a:prstGeom>
        </p:spPr>
        <p:txBody>
          <a:bodyPr wrap="square">
            <a:spAutoFit/>
          </a:bodyPr>
          <a:lstStyle/>
          <a:p>
            <a:pPr lvl="0" algn="just">
              <a:spcBef>
                <a:spcPts val="0"/>
              </a:spcBef>
              <a:buClr>
                <a:srgbClr val="A62341"/>
              </a:buClr>
            </a:pPr>
            <a:r>
              <a:rPr lang="en-US" sz="1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Results evaluation/monitoring: </a:t>
            </a:r>
          </a:p>
          <a:p>
            <a:pPr lvl="0" algn="just">
              <a:spcBef>
                <a:spcPts val="0"/>
              </a:spcBef>
              <a:buClr>
                <a:srgbClr val="A62341"/>
              </a:buClr>
            </a:pPr>
            <a:r>
              <a:rPr lang="en-US"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Moscow’s position in ASI National Rating, Doing Business Rating, etc. </a:t>
            </a:r>
          </a:p>
        </p:txBody>
      </p:sp>
    </p:spTree>
    <p:extLst>
      <p:ext uri="{BB962C8B-B14F-4D97-AF65-F5344CB8AC3E}">
        <p14:creationId xmlns:p14="http://schemas.microsoft.com/office/powerpoint/2010/main" val="162976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object 33">
            <a:extLst>
              <a:ext uri="{FF2B5EF4-FFF2-40B4-BE49-F238E27FC236}">
                <a16:creationId xmlns:a16="http://schemas.microsoft.com/office/drawing/2014/main" id="{1F05219E-7A22-42BB-835F-8D37AF679074}"/>
              </a:ext>
            </a:extLst>
          </p:cNvPr>
          <p:cNvSpPr/>
          <p:nvPr/>
        </p:nvSpPr>
        <p:spPr>
          <a:xfrm>
            <a:off x="4951931" y="2304009"/>
            <a:ext cx="503367" cy="295807"/>
          </a:xfrm>
          <a:custGeom>
            <a:avLst/>
            <a:gdLst/>
            <a:ahLst/>
            <a:cxnLst/>
            <a:rect l="l" t="t" r="r" b="b"/>
            <a:pathLst>
              <a:path w="720090" h="668654">
                <a:moveTo>
                  <a:pt x="0" y="668159"/>
                </a:moveTo>
                <a:lnTo>
                  <a:pt x="720001" y="668159"/>
                </a:lnTo>
                <a:lnTo>
                  <a:pt x="720001" y="0"/>
                </a:lnTo>
                <a:lnTo>
                  <a:pt x="0" y="0"/>
                </a:lnTo>
                <a:lnTo>
                  <a:pt x="0" y="668159"/>
                </a:lnTo>
                <a:close/>
              </a:path>
            </a:pathLst>
          </a:custGeom>
          <a:solidFill>
            <a:schemeClr val="bg1">
              <a:lumMod val="85000"/>
            </a:schemeClr>
          </a:solidFill>
        </p:spPr>
        <p:txBody>
          <a:bodyPr wrap="square" lIns="0" tIns="0" rIns="0" bIns="0" rtlCol="0"/>
          <a:lstStyle/>
          <a:p>
            <a:endParaRPr/>
          </a:p>
        </p:txBody>
      </p:sp>
      <p:cxnSp>
        <p:nvCxnSpPr>
          <p:cNvPr id="4" name="Прямая соединительная линия 3">
            <a:extLst>
              <a:ext uri="{FF2B5EF4-FFF2-40B4-BE49-F238E27FC236}">
                <a16:creationId xmlns:a16="http://schemas.microsoft.com/office/drawing/2014/main" id="{CB19699B-0ABD-4931-8DA7-7EDC806BF60A}"/>
              </a:ext>
            </a:extLst>
          </p:cNvPr>
          <p:cNvCxnSpPr>
            <a:cxnSpLocks/>
          </p:cNvCxnSpPr>
          <p:nvPr/>
        </p:nvCxnSpPr>
        <p:spPr>
          <a:xfrm>
            <a:off x="4427984" y="988922"/>
            <a:ext cx="0" cy="400300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F4687ADB-1C7F-4882-A75F-F81A75EC27F5}"/>
              </a:ext>
            </a:extLst>
          </p:cNvPr>
          <p:cNvCxnSpPr>
            <a:cxnSpLocks/>
          </p:cNvCxnSpPr>
          <p:nvPr/>
        </p:nvCxnSpPr>
        <p:spPr>
          <a:xfrm flipH="1">
            <a:off x="539552" y="3003798"/>
            <a:ext cx="79928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object 5">
            <a:extLst>
              <a:ext uri="{FF2B5EF4-FFF2-40B4-BE49-F238E27FC236}">
                <a16:creationId xmlns:a16="http://schemas.microsoft.com/office/drawing/2014/main" id="{0F0D4678-CAA5-4F13-9A83-6678EB269CFD}"/>
              </a:ext>
            </a:extLst>
          </p:cNvPr>
          <p:cNvSpPr txBox="1"/>
          <p:nvPr/>
        </p:nvSpPr>
        <p:spPr>
          <a:xfrm>
            <a:off x="539552" y="3075806"/>
            <a:ext cx="3810628" cy="553998"/>
          </a:xfrm>
          <a:prstGeom prst="rect">
            <a:avLst/>
          </a:prstGeom>
        </p:spPr>
        <p:txBody>
          <a:bodyPr vert="horz" wrap="square" lIns="0" tIns="0" rIns="0" bIns="0" rtlCol="0">
            <a:spAutoFit/>
          </a:bodyPr>
          <a:lstStyle/>
          <a:p>
            <a:pPr marL="12700"/>
            <a:r>
              <a:rPr lang="en-US" sz="1200">
                <a:solidFill>
                  <a:srgbClr val="007897"/>
                </a:solidFill>
                <a:latin typeface="Segoe UI" panose="020B0502040204020203" pitchFamily="34" charset="0"/>
                <a:ea typeface="Roboto" panose="02000000000000000000" pitchFamily="2" charset="0"/>
                <a:cs typeface="Segoe UI" panose="020B0502040204020203" pitchFamily="34" charset="0"/>
              </a:rPr>
              <a:t>Rating of the Ministry of Economic Development </a:t>
            </a:r>
            <a:r>
              <a:rPr lang="en-US" sz="1200" b="1">
                <a:solidFill>
                  <a:srgbClr val="007897"/>
                </a:solidFill>
                <a:latin typeface="Segoe UI" panose="020B0502040204020203" pitchFamily="34" charset="0"/>
                <a:ea typeface="Roboto" panose="02000000000000000000" pitchFamily="2" charset="0"/>
                <a:cs typeface="Segoe UI" panose="020B0502040204020203" pitchFamily="34" charset="0"/>
              </a:rPr>
              <a:t>"Development of public-private partnership in Russia's territorial entities"</a:t>
            </a:r>
            <a:r>
              <a:rPr lang="en-US" sz="1200">
                <a:solidFill>
                  <a:srgbClr val="007897"/>
                </a:solidFill>
                <a:latin typeface="Segoe UI" panose="020B0502040204020203" pitchFamily="34" charset="0"/>
                <a:ea typeface="Roboto" panose="02000000000000000000" pitchFamily="2" charset="0"/>
                <a:cs typeface="Segoe UI" panose="020B0502040204020203" pitchFamily="34" charset="0"/>
              </a:rPr>
              <a:t> </a:t>
            </a:r>
          </a:p>
        </p:txBody>
      </p:sp>
      <p:sp>
        <p:nvSpPr>
          <p:cNvPr id="23" name="object 22">
            <a:extLst>
              <a:ext uri="{FF2B5EF4-FFF2-40B4-BE49-F238E27FC236}">
                <a16:creationId xmlns:a16="http://schemas.microsoft.com/office/drawing/2014/main" id="{703E727F-A97F-4295-BF4A-390520157995}"/>
              </a:ext>
            </a:extLst>
          </p:cNvPr>
          <p:cNvSpPr txBox="1"/>
          <p:nvPr/>
        </p:nvSpPr>
        <p:spPr>
          <a:xfrm>
            <a:off x="1259632" y="4443958"/>
            <a:ext cx="2543473" cy="307777"/>
          </a:xfrm>
          <a:prstGeom prst="rect">
            <a:avLst/>
          </a:prstGeom>
        </p:spPr>
        <p:txBody>
          <a:bodyPr vert="horz" wrap="square" lIns="0" tIns="0" rIns="0" bIns="0" rtlCol="0">
            <a:spAutoFit/>
          </a:bodyPr>
          <a:lstStyle/>
          <a:p>
            <a:pPr marL="12700" marR="5080">
              <a:lnSpc>
                <a:spcPct val="100000"/>
              </a:lnSpc>
            </a:pPr>
            <a:r>
              <a:rPr lang="en-US" sz="1000" dirty="0">
                <a:solidFill>
                  <a:schemeClr val="tx1">
                    <a:lumMod val="75000"/>
                    <a:lumOff val="25000"/>
                  </a:schemeClr>
                </a:solidFill>
                <a:latin typeface="Segoe UI" panose="020B0502040204020203" pitchFamily="34" charset="0"/>
                <a:cs typeface="Segoe UI" panose="020B0502040204020203" pitchFamily="34" charset="0"/>
              </a:rPr>
              <a:t>Leading for three years in a row:  from 2016 to 2018 </a:t>
            </a:r>
          </a:p>
        </p:txBody>
      </p:sp>
      <p:sp>
        <p:nvSpPr>
          <p:cNvPr id="25" name="object 26">
            <a:extLst>
              <a:ext uri="{FF2B5EF4-FFF2-40B4-BE49-F238E27FC236}">
                <a16:creationId xmlns:a16="http://schemas.microsoft.com/office/drawing/2014/main" id="{DFF262CD-FB34-4F42-922D-31094E76E224}"/>
              </a:ext>
            </a:extLst>
          </p:cNvPr>
          <p:cNvSpPr txBox="1"/>
          <p:nvPr/>
        </p:nvSpPr>
        <p:spPr>
          <a:xfrm>
            <a:off x="1259631" y="3795886"/>
            <a:ext cx="755525" cy="1477328"/>
          </a:xfrm>
          <a:prstGeom prst="rect">
            <a:avLst/>
          </a:prstGeom>
        </p:spPr>
        <p:txBody>
          <a:bodyPr vert="horz" wrap="square" lIns="0" tIns="0" rIns="0" bIns="0" rtlCol="0">
            <a:spAutoFit/>
          </a:bodyPr>
          <a:lstStyle/>
          <a:p>
            <a:pPr marL="12700" lvl="0"/>
            <a:r>
              <a:rPr lang="en-US" sz="4800" b="1" dirty="0">
                <a:solidFill>
                  <a:srgbClr val="A62341"/>
                </a:solidFill>
                <a:latin typeface="Segoe UI" pitchFamily="34" charset="0"/>
                <a:cs typeface="Segoe UI" pitchFamily="34" charset="0"/>
              </a:rPr>
              <a:t>1</a:t>
            </a:r>
            <a:r>
              <a:rPr lang="en-US" sz="2400" b="1" dirty="0">
                <a:solidFill>
                  <a:srgbClr val="A62341"/>
                </a:solidFill>
                <a:latin typeface="Segoe UI" pitchFamily="34" charset="0"/>
                <a:cs typeface="Segoe UI" pitchFamily="34" charset="0"/>
              </a:rPr>
              <a:t>st</a:t>
            </a:r>
          </a:p>
          <a:p>
            <a:pPr marL="12700">
              <a:lnSpc>
                <a:spcPct val="100000"/>
              </a:lnSpc>
            </a:pPr>
            <a:endParaRPr lang="en-US" sz="4800" b="1" dirty="0">
              <a:solidFill>
                <a:srgbClr val="A62341"/>
              </a:solidFill>
              <a:latin typeface="Segoe UI" pitchFamily="34" charset="0"/>
              <a:cs typeface="Segoe UI" pitchFamily="34" charset="0"/>
            </a:endParaRPr>
          </a:p>
        </p:txBody>
      </p:sp>
      <p:sp>
        <p:nvSpPr>
          <p:cNvPr id="32" name="object 26">
            <a:extLst>
              <a:ext uri="{FF2B5EF4-FFF2-40B4-BE49-F238E27FC236}">
                <a16:creationId xmlns:a16="http://schemas.microsoft.com/office/drawing/2014/main" id="{FD679BAA-002A-4981-B025-8A87FB95F43F}"/>
              </a:ext>
            </a:extLst>
          </p:cNvPr>
          <p:cNvSpPr txBox="1"/>
          <p:nvPr/>
        </p:nvSpPr>
        <p:spPr>
          <a:xfrm>
            <a:off x="7275978" y="3838858"/>
            <a:ext cx="734579" cy="677108"/>
          </a:xfrm>
          <a:prstGeom prst="rect">
            <a:avLst/>
          </a:prstGeom>
        </p:spPr>
        <p:txBody>
          <a:bodyPr vert="horz" wrap="square" lIns="0" tIns="0" rIns="0" bIns="0" rtlCol="0">
            <a:spAutoFit/>
          </a:bodyPr>
          <a:lstStyle/>
          <a:p>
            <a:pPr marL="12700">
              <a:lnSpc>
                <a:spcPct val="100000"/>
              </a:lnSpc>
            </a:pPr>
            <a:r>
              <a:rPr lang="en-US" sz="4400" b="1" dirty="0">
                <a:solidFill>
                  <a:srgbClr val="007897"/>
                </a:solidFill>
                <a:latin typeface="Segoe UI" pitchFamily="34" charset="0"/>
                <a:cs typeface="Segoe UI" pitchFamily="34" charset="0"/>
              </a:rPr>
              <a:t>6</a:t>
            </a:r>
            <a:r>
              <a:rPr lang="en-US" sz="2000" b="1" dirty="0">
                <a:solidFill>
                  <a:srgbClr val="007897"/>
                </a:solidFill>
                <a:latin typeface="Segoe UI" pitchFamily="34" charset="0"/>
                <a:cs typeface="Segoe UI" pitchFamily="34" charset="0"/>
              </a:rPr>
              <a:t>th</a:t>
            </a:r>
          </a:p>
        </p:txBody>
      </p:sp>
      <p:sp>
        <p:nvSpPr>
          <p:cNvPr id="33" name="object 27">
            <a:extLst>
              <a:ext uri="{FF2B5EF4-FFF2-40B4-BE49-F238E27FC236}">
                <a16:creationId xmlns:a16="http://schemas.microsoft.com/office/drawing/2014/main" id="{0C263529-23DC-4A19-BFA2-C57DA035598C}"/>
              </a:ext>
            </a:extLst>
          </p:cNvPr>
          <p:cNvSpPr txBox="1"/>
          <p:nvPr/>
        </p:nvSpPr>
        <p:spPr>
          <a:xfrm>
            <a:off x="7995746" y="4136181"/>
            <a:ext cx="869908" cy="307777"/>
          </a:xfrm>
          <a:prstGeom prst="rect">
            <a:avLst/>
          </a:prstGeom>
        </p:spPr>
        <p:txBody>
          <a:bodyPr vert="horz" wrap="square" lIns="0" tIns="0" rIns="0" bIns="0" rtlCol="0">
            <a:spAutoFit/>
          </a:bodyPr>
          <a:lstStyle/>
          <a:p>
            <a:pPr marL="12700">
              <a:lnSpc>
                <a:spcPct val="100000"/>
              </a:lnSpc>
            </a:pPr>
            <a:r>
              <a:rPr lang="en-US" sz="2000" b="1" dirty="0">
                <a:solidFill>
                  <a:srgbClr val="007897"/>
                </a:solidFill>
                <a:latin typeface="Segoe UI" pitchFamily="34" charset="0"/>
                <a:cs typeface="Segoe UI" pitchFamily="34" charset="0"/>
              </a:rPr>
              <a:t>place </a:t>
            </a:r>
          </a:p>
        </p:txBody>
      </p:sp>
      <p:sp>
        <p:nvSpPr>
          <p:cNvPr id="2" name="Заголовок 1">
            <a:extLst>
              <a:ext uri="{FF2B5EF4-FFF2-40B4-BE49-F238E27FC236}">
                <a16:creationId xmlns:a16="http://schemas.microsoft.com/office/drawing/2014/main" id="{14818A39-8F63-46BF-BCE9-E7F9FDBFD4FF}"/>
              </a:ext>
            </a:extLst>
          </p:cNvPr>
          <p:cNvSpPr>
            <a:spLocks noGrp="1"/>
          </p:cNvSpPr>
          <p:nvPr>
            <p:ph type="title"/>
          </p:nvPr>
        </p:nvSpPr>
        <p:spPr/>
        <p:txBody>
          <a:bodyPr>
            <a:normAutofit/>
          </a:bodyPr>
          <a:lstStyle/>
          <a:p>
            <a:r>
              <a:rPr lang="en-US" sz="2500" dirty="0"/>
              <a:t>Moscow in Investment Climate Ratings </a:t>
            </a:r>
          </a:p>
        </p:txBody>
      </p:sp>
      <p:sp>
        <p:nvSpPr>
          <p:cNvPr id="82" name="object 40">
            <a:extLst>
              <a:ext uri="{FF2B5EF4-FFF2-40B4-BE49-F238E27FC236}">
                <a16:creationId xmlns:a16="http://schemas.microsoft.com/office/drawing/2014/main" id="{960B8082-E70F-4076-BE89-1C0ECAED42B8}"/>
              </a:ext>
            </a:extLst>
          </p:cNvPr>
          <p:cNvSpPr txBox="1"/>
          <p:nvPr/>
        </p:nvSpPr>
        <p:spPr>
          <a:xfrm>
            <a:off x="2791872" y="2643758"/>
            <a:ext cx="572163"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2017</a:t>
            </a:r>
          </a:p>
        </p:txBody>
      </p:sp>
      <p:sp>
        <p:nvSpPr>
          <p:cNvPr id="83" name="object 40">
            <a:extLst>
              <a:ext uri="{FF2B5EF4-FFF2-40B4-BE49-F238E27FC236}">
                <a16:creationId xmlns:a16="http://schemas.microsoft.com/office/drawing/2014/main" id="{EF8B9743-77C1-4397-952A-5F29363C5CCE}"/>
              </a:ext>
            </a:extLst>
          </p:cNvPr>
          <p:cNvSpPr txBox="1"/>
          <p:nvPr/>
        </p:nvSpPr>
        <p:spPr>
          <a:xfrm>
            <a:off x="475303" y="2643758"/>
            <a:ext cx="651074"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2010</a:t>
            </a:r>
          </a:p>
        </p:txBody>
      </p:sp>
      <p:sp>
        <p:nvSpPr>
          <p:cNvPr id="84" name="object 40">
            <a:extLst>
              <a:ext uri="{FF2B5EF4-FFF2-40B4-BE49-F238E27FC236}">
                <a16:creationId xmlns:a16="http://schemas.microsoft.com/office/drawing/2014/main" id="{3F135C79-B48A-4C16-A362-A842B6D4E107}"/>
              </a:ext>
            </a:extLst>
          </p:cNvPr>
          <p:cNvSpPr txBox="1"/>
          <p:nvPr/>
        </p:nvSpPr>
        <p:spPr>
          <a:xfrm>
            <a:off x="1302741" y="2643758"/>
            <a:ext cx="566126"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2015</a:t>
            </a:r>
          </a:p>
        </p:txBody>
      </p:sp>
      <p:sp>
        <p:nvSpPr>
          <p:cNvPr id="85" name="object 40">
            <a:extLst>
              <a:ext uri="{FF2B5EF4-FFF2-40B4-BE49-F238E27FC236}">
                <a16:creationId xmlns:a16="http://schemas.microsoft.com/office/drawing/2014/main" id="{7EBFC67C-2A1C-48B7-BD72-79B635D0170A}"/>
              </a:ext>
            </a:extLst>
          </p:cNvPr>
          <p:cNvSpPr txBox="1"/>
          <p:nvPr/>
        </p:nvSpPr>
        <p:spPr>
          <a:xfrm>
            <a:off x="2053985" y="2643758"/>
            <a:ext cx="560088"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2016</a:t>
            </a:r>
          </a:p>
        </p:txBody>
      </p:sp>
      <p:sp>
        <p:nvSpPr>
          <p:cNvPr id="88" name="object 40">
            <a:extLst>
              <a:ext uri="{FF2B5EF4-FFF2-40B4-BE49-F238E27FC236}">
                <a16:creationId xmlns:a16="http://schemas.microsoft.com/office/drawing/2014/main" id="{E7147F87-AEF2-496F-B6BC-CFCAEC977D31}"/>
              </a:ext>
            </a:extLst>
          </p:cNvPr>
          <p:cNvSpPr txBox="1"/>
          <p:nvPr/>
        </p:nvSpPr>
        <p:spPr>
          <a:xfrm>
            <a:off x="3566021" y="2643758"/>
            <a:ext cx="572163"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2018</a:t>
            </a:r>
          </a:p>
        </p:txBody>
      </p:sp>
      <p:sp>
        <p:nvSpPr>
          <p:cNvPr id="113" name="object 33">
            <a:extLst>
              <a:ext uri="{FF2B5EF4-FFF2-40B4-BE49-F238E27FC236}">
                <a16:creationId xmlns:a16="http://schemas.microsoft.com/office/drawing/2014/main" id="{ED6931E7-EF68-4716-A41E-5A44486EDAFA}"/>
              </a:ext>
            </a:extLst>
          </p:cNvPr>
          <p:cNvSpPr/>
          <p:nvPr/>
        </p:nvSpPr>
        <p:spPr>
          <a:xfrm>
            <a:off x="539552" y="2250323"/>
            <a:ext cx="522577" cy="356624"/>
          </a:xfrm>
          <a:custGeom>
            <a:avLst/>
            <a:gdLst/>
            <a:ahLst/>
            <a:cxnLst/>
            <a:rect l="l" t="t" r="r" b="b"/>
            <a:pathLst>
              <a:path w="720090" h="668654">
                <a:moveTo>
                  <a:pt x="0" y="668159"/>
                </a:moveTo>
                <a:lnTo>
                  <a:pt x="720001" y="668159"/>
                </a:lnTo>
                <a:lnTo>
                  <a:pt x="720001" y="0"/>
                </a:lnTo>
                <a:lnTo>
                  <a:pt x="0" y="0"/>
                </a:lnTo>
                <a:lnTo>
                  <a:pt x="0" y="668159"/>
                </a:lnTo>
                <a:close/>
              </a:path>
            </a:pathLst>
          </a:custGeom>
          <a:solidFill>
            <a:schemeClr val="bg1">
              <a:lumMod val="85000"/>
            </a:schemeClr>
          </a:solidFill>
        </p:spPr>
        <p:txBody>
          <a:bodyPr wrap="square" lIns="0" tIns="0" rIns="0" bIns="0" rtlCol="0"/>
          <a:lstStyle/>
          <a:p>
            <a:endParaRPr/>
          </a:p>
        </p:txBody>
      </p:sp>
      <p:sp>
        <p:nvSpPr>
          <p:cNvPr id="114" name="object 5">
            <a:extLst>
              <a:ext uri="{FF2B5EF4-FFF2-40B4-BE49-F238E27FC236}">
                <a16:creationId xmlns:a16="http://schemas.microsoft.com/office/drawing/2014/main" id="{A0404F8B-8CC3-493D-AC0F-CA1AB5947794}"/>
              </a:ext>
            </a:extLst>
          </p:cNvPr>
          <p:cNvSpPr txBox="1"/>
          <p:nvPr/>
        </p:nvSpPr>
        <p:spPr>
          <a:xfrm>
            <a:off x="539552" y="1050871"/>
            <a:ext cx="2951210" cy="553998"/>
          </a:xfrm>
          <a:prstGeom prst="rect">
            <a:avLst/>
          </a:prstGeom>
        </p:spPr>
        <p:txBody>
          <a:bodyPr vert="horz" wrap="square" lIns="0" tIns="0" rIns="0" bIns="0" rtlCol="0">
            <a:spAutoFit/>
          </a:bodyPr>
          <a:lstStyle/>
          <a:p>
            <a:r>
              <a:rPr lang="en-US" sz="1200" b="1" dirty="0">
                <a:solidFill>
                  <a:srgbClr val="007EA7"/>
                </a:solidFill>
                <a:latin typeface="Segoe UI" panose="020B0502040204020203" pitchFamily="34" charset="0"/>
                <a:ea typeface="Roboto" panose="02000000000000000000" pitchFamily="2" charset="0"/>
                <a:cs typeface="Segoe UI" panose="020B0502040204020203" pitchFamily="34" charset="0"/>
              </a:rPr>
              <a:t>Doing Business</a:t>
            </a:r>
            <a:r>
              <a:rPr lang="en-US" sz="1200" dirty="0">
                <a:solidFill>
                  <a:srgbClr val="007EA7"/>
                </a:solidFill>
                <a:latin typeface="Segoe UI" panose="020B0502040204020203" pitchFamily="34" charset="0"/>
                <a:ea typeface="Roboto" panose="02000000000000000000" pitchFamily="2" charset="0"/>
                <a:cs typeface="Segoe UI" panose="020B0502040204020203" pitchFamily="34" charset="0"/>
              </a:rPr>
              <a:t> Rating </a:t>
            </a:r>
            <a:r>
              <a:rPr lang="en-US" sz="1200" b="1" dirty="0">
                <a:solidFill>
                  <a:srgbClr val="007EA7"/>
                </a:solidFill>
                <a:latin typeface="Segoe UI" panose="020B0502040204020203" pitchFamily="34" charset="0"/>
                <a:ea typeface="Roboto" panose="02000000000000000000" pitchFamily="2" charset="0"/>
                <a:cs typeface="Segoe UI" panose="020B0502040204020203" pitchFamily="34" charset="0"/>
              </a:rPr>
              <a:t> </a:t>
            </a:r>
          </a:p>
          <a:p>
            <a:r>
              <a:rPr lang="en-US" sz="1200" dirty="0">
                <a:solidFill>
                  <a:srgbClr val="007EA7"/>
                </a:solidFill>
                <a:latin typeface="Segoe UI" panose="020B0502040204020203" pitchFamily="34" charset="0"/>
                <a:ea typeface="Roboto" panose="02000000000000000000" pitchFamily="2" charset="0"/>
                <a:cs typeface="Segoe UI" panose="020B0502040204020203" pitchFamily="34" charset="0"/>
              </a:rPr>
              <a:t>(in the Russian rating, </a:t>
            </a:r>
          </a:p>
          <a:p>
            <a:r>
              <a:rPr lang="en-US" sz="1200" dirty="0">
                <a:solidFill>
                  <a:srgbClr val="007EA7"/>
                </a:solidFill>
                <a:latin typeface="Segoe UI" panose="020B0502040204020203" pitchFamily="34" charset="0"/>
                <a:ea typeface="Roboto" panose="02000000000000000000" pitchFamily="2" charset="0"/>
                <a:cs typeface="Segoe UI" panose="020B0502040204020203" pitchFamily="34" charset="0"/>
              </a:rPr>
              <a:t>Moscow accounts for 70% of values​​)</a:t>
            </a:r>
          </a:p>
        </p:txBody>
      </p:sp>
      <p:sp>
        <p:nvSpPr>
          <p:cNvPr id="115" name="object 6">
            <a:extLst>
              <a:ext uri="{FF2B5EF4-FFF2-40B4-BE49-F238E27FC236}">
                <a16:creationId xmlns:a16="http://schemas.microsoft.com/office/drawing/2014/main" id="{1E82A2EA-B252-412D-9BA7-1C956F32BA69}"/>
              </a:ext>
            </a:extLst>
          </p:cNvPr>
          <p:cNvSpPr/>
          <p:nvPr/>
        </p:nvSpPr>
        <p:spPr>
          <a:xfrm>
            <a:off x="1334279" y="2120025"/>
            <a:ext cx="522577" cy="486922"/>
          </a:xfrm>
          <a:custGeom>
            <a:avLst/>
            <a:gdLst/>
            <a:ahLst/>
            <a:cxnLst/>
            <a:rect l="l" t="t" r="r" b="b"/>
            <a:pathLst>
              <a:path w="720089" h="1283970">
                <a:moveTo>
                  <a:pt x="0" y="1283563"/>
                </a:moveTo>
                <a:lnTo>
                  <a:pt x="720001" y="1283563"/>
                </a:lnTo>
                <a:lnTo>
                  <a:pt x="720001" y="0"/>
                </a:lnTo>
                <a:lnTo>
                  <a:pt x="0" y="0"/>
                </a:lnTo>
                <a:lnTo>
                  <a:pt x="0" y="1283563"/>
                </a:lnTo>
                <a:close/>
              </a:path>
            </a:pathLst>
          </a:custGeom>
          <a:solidFill>
            <a:schemeClr val="bg1">
              <a:lumMod val="85000"/>
            </a:schemeClr>
          </a:solidFill>
        </p:spPr>
        <p:txBody>
          <a:bodyPr wrap="square" lIns="0" tIns="0" rIns="0" bIns="0" rtlCol="0"/>
          <a:lstStyle/>
          <a:p>
            <a:endParaRPr/>
          </a:p>
        </p:txBody>
      </p:sp>
      <p:sp>
        <p:nvSpPr>
          <p:cNvPr id="116" name="object 7">
            <a:extLst>
              <a:ext uri="{FF2B5EF4-FFF2-40B4-BE49-F238E27FC236}">
                <a16:creationId xmlns:a16="http://schemas.microsoft.com/office/drawing/2014/main" id="{223C8798-CE15-4F0F-8098-56A5DD3597E5}"/>
              </a:ext>
            </a:extLst>
          </p:cNvPr>
          <p:cNvSpPr txBox="1"/>
          <p:nvPr/>
        </p:nvSpPr>
        <p:spPr>
          <a:xfrm>
            <a:off x="1334279" y="2224370"/>
            <a:ext cx="503051" cy="276999"/>
          </a:xfrm>
          <a:prstGeom prst="rect">
            <a:avLst/>
          </a:prstGeom>
        </p:spPr>
        <p:txBody>
          <a:bodyPr vert="horz" wrap="square" lIns="0" tIns="0" rIns="0" bIns="0" rtlCol="0" anchor="ctr">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51</a:t>
            </a:r>
          </a:p>
        </p:txBody>
      </p:sp>
      <p:sp>
        <p:nvSpPr>
          <p:cNvPr id="117" name="object 8">
            <a:extLst>
              <a:ext uri="{FF2B5EF4-FFF2-40B4-BE49-F238E27FC236}">
                <a16:creationId xmlns:a16="http://schemas.microsoft.com/office/drawing/2014/main" id="{3C6445AF-030F-4A7D-BC86-1D9322F01A76}"/>
              </a:ext>
            </a:extLst>
          </p:cNvPr>
          <p:cNvSpPr/>
          <p:nvPr/>
        </p:nvSpPr>
        <p:spPr>
          <a:xfrm>
            <a:off x="2091473" y="2062005"/>
            <a:ext cx="522577" cy="544942"/>
          </a:xfrm>
          <a:custGeom>
            <a:avLst/>
            <a:gdLst/>
            <a:ahLst/>
            <a:cxnLst/>
            <a:rect l="l" t="t" r="r" b="b"/>
            <a:pathLst>
              <a:path w="720089" h="1310004">
                <a:moveTo>
                  <a:pt x="0" y="1309941"/>
                </a:moveTo>
                <a:lnTo>
                  <a:pt x="720001" y="1309941"/>
                </a:lnTo>
                <a:lnTo>
                  <a:pt x="720001" y="0"/>
                </a:lnTo>
                <a:lnTo>
                  <a:pt x="0" y="0"/>
                </a:lnTo>
                <a:lnTo>
                  <a:pt x="0" y="1309941"/>
                </a:lnTo>
                <a:close/>
              </a:path>
            </a:pathLst>
          </a:custGeom>
          <a:solidFill>
            <a:schemeClr val="bg1">
              <a:lumMod val="85000"/>
            </a:schemeClr>
          </a:solidFill>
        </p:spPr>
        <p:txBody>
          <a:bodyPr wrap="square" lIns="0" tIns="0" rIns="0" bIns="0" rtlCol="0"/>
          <a:lstStyle/>
          <a:p>
            <a:endParaRPr/>
          </a:p>
        </p:txBody>
      </p:sp>
      <p:sp>
        <p:nvSpPr>
          <p:cNvPr id="118" name="object 9">
            <a:extLst>
              <a:ext uri="{FF2B5EF4-FFF2-40B4-BE49-F238E27FC236}">
                <a16:creationId xmlns:a16="http://schemas.microsoft.com/office/drawing/2014/main" id="{CAFA1922-7212-4B67-A985-8E55A4D5E608}"/>
              </a:ext>
            </a:extLst>
          </p:cNvPr>
          <p:cNvSpPr txBox="1"/>
          <p:nvPr/>
        </p:nvSpPr>
        <p:spPr>
          <a:xfrm>
            <a:off x="2095289" y="2211645"/>
            <a:ext cx="509877" cy="276999"/>
          </a:xfrm>
          <a:prstGeom prst="rect">
            <a:avLst/>
          </a:prstGeom>
        </p:spPr>
        <p:txBody>
          <a:bodyPr vert="horz" wrap="square" lIns="0" tIns="0" rIns="0" bIns="0" rtlCol="0">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40</a:t>
            </a:r>
          </a:p>
        </p:txBody>
      </p:sp>
      <p:sp>
        <p:nvSpPr>
          <p:cNvPr id="119" name="object 34">
            <a:extLst>
              <a:ext uri="{FF2B5EF4-FFF2-40B4-BE49-F238E27FC236}">
                <a16:creationId xmlns:a16="http://schemas.microsoft.com/office/drawing/2014/main" id="{88CE4D77-D3FE-4B08-820C-90A98E0C38F4}"/>
              </a:ext>
            </a:extLst>
          </p:cNvPr>
          <p:cNvSpPr txBox="1"/>
          <p:nvPr/>
        </p:nvSpPr>
        <p:spPr>
          <a:xfrm>
            <a:off x="539552" y="2290135"/>
            <a:ext cx="506582" cy="276999"/>
          </a:xfrm>
          <a:prstGeom prst="rect">
            <a:avLst/>
          </a:prstGeom>
        </p:spPr>
        <p:txBody>
          <a:bodyPr vert="horz" wrap="square" lIns="0" tIns="0" rIns="0" bIns="0" rtlCol="0">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123</a:t>
            </a:r>
          </a:p>
        </p:txBody>
      </p:sp>
      <p:sp>
        <p:nvSpPr>
          <p:cNvPr id="120" name="object 35">
            <a:extLst>
              <a:ext uri="{FF2B5EF4-FFF2-40B4-BE49-F238E27FC236}">
                <a16:creationId xmlns:a16="http://schemas.microsoft.com/office/drawing/2014/main" id="{FDD0F959-C842-4959-9D0A-798405612F42}"/>
              </a:ext>
            </a:extLst>
          </p:cNvPr>
          <p:cNvSpPr/>
          <p:nvPr/>
        </p:nvSpPr>
        <p:spPr>
          <a:xfrm>
            <a:off x="2848666" y="1922094"/>
            <a:ext cx="522577" cy="684853"/>
          </a:xfrm>
          <a:custGeom>
            <a:avLst/>
            <a:gdLst/>
            <a:ahLst/>
            <a:cxnLst/>
            <a:rect l="l" t="t" r="r" b="b"/>
            <a:pathLst>
              <a:path w="720089" h="1407160">
                <a:moveTo>
                  <a:pt x="0" y="1406652"/>
                </a:moveTo>
                <a:lnTo>
                  <a:pt x="720001" y="1406652"/>
                </a:lnTo>
                <a:lnTo>
                  <a:pt x="720001" y="0"/>
                </a:lnTo>
                <a:lnTo>
                  <a:pt x="0" y="0"/>
                </a:lnTo>
                <a:lnTo>
                  <a:pt x="0" y="1406652"/>
                </a:lnTo>
                <a:close/>
              </a:path>
            </a:pathLst>
          </a:custGeom>
          <a:solidFill>
            <a:schemeClr val="bg1">
              <a:lumMod val="85000"/>
            </a:schemeClr>
          </a:solidFill>
        </p:spPr>
        <p:txBody>
          <a:bodyPr wrap="square" lIns="0" tIns="0" rIns="0" bIns="0" rtlCol="0"/>
          <a:lstStyle/>
          <a:p>
            <a:endParaRPr/>
          </a:p>
        </p:txBody>
      </p:sp>
      <p:sp>
        <p:nvSpPr>
          <p:cNvPr id="121" name="object 35">
            <a:extLst>
              <a:ext uri="{FF2B5EF4-FFF2-40B4-BE49-F238E27FC236}">
                <a16:creationId xmlns:a16="http://schemas.microsoft.com/office/drawing/2014/main" id="{48C44FB0-1018-4951-80A4-9387E3D4B074}"/>
              </a:ext>
            </a:extLst>
          </p:cNvPr>
          <p:cNvSpPr/>
          <p:nvPr/>
        </p:nvSpPr>
        <p:spPr>
          <a:xfrm>
            <a:off x="3605859" y="1856446"/>
            <a:ext cx="522577" cy="750501"/>
          </a:xfrm>
          <a:custGeom>
            <a:avLst/>
            <a:gdLst/>
            <a:ahLst/>
            <a:cxnLst/>
            <a:rect l="l" t="t" r="r" b="b"/>
            <a:pathLst>
              <a:path w="720089" h="1407160">
                <a:moveTo>
                  <a:pt x="0" y="1406652"/>
                </a:moveTo>
                <a:lnTo>
                  <a:pt x="720001" y="1406652"/>
                </a:lnTo>
                <a:lnTo>
                  <a:pt x="720001" y="0"/>
                </a:lnTo>
                <a:lnTo>
                  <a:pt x="0" y="0"/>
                </a:lnTo>
                <a:lnTo>
                  <a:pt x="0" y="1406652"/>
                </a:lnTo>
                <a:close/>
              </a:path>
            </a:pathLst>
          </a:custGeom>
          <a:solidFill>
            <a:srgbClr val="A62341"/>
          </a:solidFill>
        </p:spPr>
        <p:txBody>
          <a:bodyPr wrap="square" lIns="0" tIns="0" rIns="0" bIns="0" rtlCol="0"/>
          <a:lstStyle/>
          <a:p>
            <a:endParaRPr/>
          </a:p>
        </p:txBody>
      </p:sp>
      <p:cxnSp>
        <p:nvCxnSpPr>
          <p:cNvPr id="122" name="Прямая соединительная линия 121">
            <a:extLst>
              <a:ext uri="{FF2B5EF4-FFF2-40B4-BE49-F238E27FC236}">
                <a16:creationId xmlns:a16="http://schemas.microsoft.com/office/drawing/2014/main" id="{44C21ACF-536A-4DC5-B9E3-287199B7AEA0}"/>
              </a:ext>
            </a:extLst>
          </p:cNvPr>
          <p:cNvCxnSpPr>
            <a:cxnSpLocks/>
          </p:cNvCxnSpPr>
          <p:nvPr/>
        </p:nvCxnSpPr>
        <p:spPr>
          <a:xfrm flipH="1" flipV="1">
            <a:off x="539552" y="2603108"/>
            <a:ext cx="3588955" cy="32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object 11">
            <a:extLst>
              <a:ext uri="{FF2B5EF4-FFF2-40B4-BE49-F238E27FC236}">
                <a16:creationId xmlns:a16="http://schemas.microsoft.com/office/drawing/2014/main" id="{AC24A29F-09E2-453C-9C0A-481F55D2A6B8}"/>
              </a:ext>
            </a:extLst>
          </p:cNvPr>
          <p:cNvSpPr txBox="1"/>
          <p:nvPr/>
        </p:nvSpPr>
        <p:spPr>
          <a:xfrm>
            <a:off x="505731" y="1904380"/>
            <a:ext cx="665879"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183</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countries </a:t>
            </a:r>
          </a:p>
        </p:txBody>
      </p:sp>
      <p:sp>
        <p:nvSpPr>
          <p:cNvPr id="124" name="object 38">
            <a:extLst>
              <a:ext uri="{FF2B5EF4-FFF2-40B4-BE49-F238E27FC236}">
                <a16:creationId xmlns:a16="http://schemas.microsoft.com/office/drawing/2014/main" id="{659C9D1A-8254-439B-984A-0A973C8E89AB}"/>
              </a:ext>
            </a:extLst>
          </p:cNvPr>
          <p:cNvSpPr txBox="1"/>
          <p:nvPr/>
        </p:nvSpPr>
        <p:spPr>
          <a:xfrm>
            <a:off x="1317298" y="1769757"/>
            <a:ext cx="576064" cy="282129"/>
          </a:xfrm>
          <a:prstGeom prst="rect">
            <a:avLst/>
          </a:prstGeom>
        </p:spPr>
        <p:txBody>
          <a:bodyPr vert="horz" wrap="square" lIns="0" tIns="0" rIns="0" bIns="0" rtlCol="0">
            <a:spAutoFit/>
          </a:bodyPr>
          <a:lstStyle/>
          <a:p>
            <a:pPr marL="14901" algn="ctr">
              <a:lnSpc>
                <a:spcPts val="1100"/>
              </a:lnSpc>
            </a:pPr>
            <a:r>
              <a:rPr lang="en-US" sz="10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189</a:t>
            </a:r>
            <a:br>
              <a:rPr lang="en-US" sz="10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dirty="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countries </a:t>
            </a:r>
          </a:p>
        </p:txBody>
      </p:sp>
      <p:sp>
        <p:nvSpPr>
          <p:cNvPr id="125" name="object 38">
            <a:extLst>
              <a:ext uri="{FF2B5EF4-FFF2-40B4-BE49-F238E27FC236}">
                <a16:creationId xmlns:a16="http://schemas.microsoft.com/office/drawing/2014/main" id="{6B085BB2-721C-4503-A090-0122FBE971D6}"/>
              </a:ext>
            </a:extLst>
          </p:cNvPr>
          <p:cNvSpPr txBox="1"/>
          <p:nvPr/>
        </p:nvSpPr>
        <p:spPr>
          <a:xfrm>
            <a:off x="2070113" y="1718248"/>
            <a:ext cx="576064"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190</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countries</a:t>
            </a:r>
          </a:p>
        </p:txBody>
      </p:sp>
      <p:sp>
        <p:nvSpPr>
          <p:cNvPr id="127" name="object 36">
            <a:extLst>
              <a:ext uri="{FF2B5EF4-FFF2-40B4-BE49-F238E27FC236}">
                <a16:creationId xmlns:a16="http://schemas.microsoft.com/office/drawing/2014/main" id="{1B713A8D-4D91-46EA-8524-EA9966CCF727}"/>
              </a:ext>
            </a:extLst>
          </p:cNvPr>
          <p:cNvSpPr txBox="1"/>
          <p:nvPr/>
        </p:nvSpPr>
        <p:spPr>
          <a:xfrm>
            <a:off x="3605859" y="2067694"/>
            <a:ext cx="502678" cy="276999"/>
          </a:xfrm>
          <a:prstGeom prst="rect">
            <a:avLst/>
          </a:prstGeom>
        </p:spPr>
        <p:txBody>
          <a:bodyPr vert="horz" wrap="square" lIns="0" tIns="0" rIns="0" bIns="0" rtlCol="0" anchor="ctr">
            <a:spAutoFit/>
          </a:bodyPr>
          <a:lstStyle/>
          <a:p>
            <a:pPr marL="12700" algn="ctr">
              <a:lnSpc>
                <a:spcPct val="100000"/>
              </a:lnSpc>
            </a:pPr>
            <a:r>
              <a:rPr lang="en-US" b="1">
                <a:solidFill>
                  <a:schemeClr val="bg1"/>
                </a:solidFill>
                <a:latin typeface="Segoe UI" panose="020B0502040204020203" pitchFamily="34" charset="0"/>
                <a:ea typeface="Roboto" panose="02000000000000000000" pitchFamily="2" charset="0"/>
                <a:cs typeface="Segoe UI" panose="020B0502040204020203" pitchFamily="34" charset="0"/>
              </a:rPr>
              <a:t>31</a:t>
            </a:r>
          </a:p>
        </p:txBody>
      </p:sp>
      <p:sp>
        <p:nvSpPr>
          <p:cNvPr id="128" name="object 9">
            <a:extLst>
              <a:ext uri="{FF2B5EF4-FFF2-40B4-BE49-F238E27FC236}">
                <a16:creationId xmlns:a16="http://schemas.microsoft.com/office/drawing/2014/main" id="{83E11DF9-546C-48DB-9C93-963B14C820FE}"/>
              </a:ext>
            </a:extLst>
          </p:cNvPr>
          <p:cNvSpPr txBox="1"/>
          <p:nvPr/>
        </p:nvSpPr>
        <p:spPr>
          <a:xfrm>
            <a:off x="2855015" y="2118763"/>
            <a:ext cx="509877" cy="276999"/>
          </a:xfrm>
          <a:prstGeom prst="rect">
            <a:avLst/>
          </a:prstGeom>
        </p:spPr>
        <p:txBody>
          <a:bodyPr vert="horz" wrap="square" lIns="0" tIns="0" rIns="0" bIns="0" rtlCol="0">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35</a:t>
            </a:r>
          </a:p>
        </p:txBody>
      </p:sp>
      <p:sp>
        <p:nvSpPr>
          <p:cNvPr id="196" name="object 8">
            <a:extLst>
              <a:ext uri="{FF2B5EF4-FFF2-40B4-BE49-F238E27FC236}">
                <a16:creationId xmlns:a16="http://schemas.microsoft.com/office/drawing/2014/main" id="{2575BDC0-0428-447B-B93E-5A79800FE051}"/>
              </a:ext>
            </a:extLst>
          </p:cNvPr>
          <p:cNvSpPr/>
          <p:nvPr/>
        </p:nvSpPr>
        <p:spPr>
          <a:xfrm>
            <a:off x="7498496" y="1947347"/>
            <a:ext cx="503367" cy="653697"/>
          </a:xfrm>
          <a:custGeom>
            <a:avLst/>
            <a:gdLst/>
            <a:ahLst/>
            <a:cxnLst/>
            <a:rect l="l" t="t" r="r" b="b"/>
            <a:pathLst>
              <a:path w="720089" h="1310004">
                <a:moveTo>
                  <a:pt x="0" y="1309941"/>
                </a:moveTo>
                <a:lnTo>
                  <a:pt x="720001" y="1309941"/>
                </a:lnTo>
                <a:lnTo>
                  <a:pt x="720001" y="0"/>
                </a:lnTo>
                <a:lnTo>
                  <a:pt x="0" y="0"/>
                </a:lnTo>
                <a:lnTo>
                  <a:pt x="0" y="1309941"/>
                </a:lnTo>
                <a:close/>
              </a:path>
            </a:pathLst>
          </a:custGeom>
          <a:solidFill>
            <a:srgbClr val="A62341"/>
          </a:solidFill>
        </p:spPr>
        <p:txBody>
          <a:bodyPr wrap="square" lIns="0" tIns="0" rIns="0" bIns="0" rtlCol="0"/>
          <a:lstStyle/>
          <a:p>
            <a:endParaRPr/>
          </a:p>
        </p:txBody>
      </p:sp>
      <p:sp>
        <p:nvSpPr>
          <p:cNvPr id="197" name="object 6">
            <a:extLst>
              <a:ext uri="{FF2B5EF4-FFF2-40B4-BE49-F238E27FC236}">
                <a16:creationId xmlns:a16="http://schemas.microsoft.com/office/drawing/2014/main" id="{1F5715B6-70CA-4D57-A129-67A3A36AF216}"/>
              </a:ext>
            </a:extLst>
          </p:cNvPr>
          <p:cNvSpPr/>
          <p:nvPr/>
        </p:nvSpPr>
        <p:spPr>
          <a:xfrm>
            <a:off x="6650872" y="2030457"/>
            <a:ext cx="503367" cy="570587"/>
          </a:xfrm>
          <a:custGeom>
            <a:avLst/>
            <a:gdLst/>
            <a:ahLst/>
            <a:cxnLst/>
            <a:rect l="l" t="t" r="r" b="b"/>
            <a:pathLst>
              <a:path w="720089" h="1283970">
                <a:moveTo>
                  <a:pt x="0" y="1283563"/>
                </a:moveTo>
                <a:lnTo>
                  <a:pt x="720001" y="1283563"/>
                </a:lnTo>
                <a:lnTo>
                  <a:pt x="720001" y="0"/>
                </a:lnTo>
                <a:lnTo>
                  <a:pt x="0" y="0"/>
                </a:lnTo>
                <a:lnTo>
                  <a:pt x="0" y="1283563"/>
                </a:lnTo>
                <a:close/>
              </a:path>
            </a:pathLst>
          </a:custGeom>
          <a:solidFill>
            <a:schemeClr val="bg1">
              <a:lumMod val="85000"/>
            </a:schemeClr>
          </a:solidFill>
        </p:spPr>
        <p:txBody>
          <a:bodyPr wrap="square" lIns="0" tIns="0" rIns="0" bIns="0" rtlCol="0"/>
          <a:lstStyle/>
          <a:p>
            <a:endParaRPr/>
          </a:p>
        </p:txBody>
      </p:sp>
      <p:sp>
        <p:nvSpPr>
          <p:cNvPr id="198" name="object 5">
            <a:extLst>
              <a:ext uri="{FF2B5EF4-FFF2-40B4-BE49-F238E27FC236}">
                <a16:creationId xmlns:a16="http://schemas.microsoft.com/office/drawing/2014/main" id="{F3D5E3E0-E3D5-441C-88A0-46AA986D0F87}"/>
              </a:ext>
            </a:extLst>
          </p:cNvPr>
          <p:cNvSpPr txBox="1"/>
          <p:nvPr/>
        </p:nvSpPr>
        <p:spPr>
          <a:xfrm>
            <a:off x="4644008" y="1060743"/>
            <a:ext cx="3180201" cy="369332"/>
          </a:xfrm>
          <a:prstGeom prst="rect">
            <a:avLst/>
          </a:prstGeom>
        </p:spPr>
        <p:txBody>
          <a:bodyPr vert="horz" wrap="square" lIns="0" tIns="0" rIns="0" bIns="0" rtlCol="0">
            <a:spAutoFit/>
          </a:bodyPr>
          <a:lstStyle/>
          <a:p>
            <a:pPr marL="12700"/>
            <a:r>
              <a:rPr lang="en-US" sz="1200">
                <a:solidFill>
                  <a:srgbClr val="007EA7"/>
                </a:solidFill>
                <a:latin typeface="Segoe UI" panose="020B0502040204020203" pitchFamily="34" charset="0"/>
                <a:ea typeface="Roboto" panose="02000000000000000000" pitchFamily="2" charset="0"/>
                <a:cs typeface="Segoe UI" panose="020B0502040204020203" pitchFamily="34" charset="0"/>
              </a:rPr>
              <a:t>National </a:t>
            </a:r>
            <a:r>
              <a:rPr lang="en-US" sz="1200" b="1">
                <a:solidFill>
                  <a:srgbClr val="007EA7"/>
                </a:solidFill>
                <a:latin typeface="Segoe UI" panose="020B0502040204020203" pitchFamily="34" charset="0"/>
                <a:ea typeface="Roboto" panose="02000000000000000000" pitchFamily="2" charset="0"/>
                <a:cs typeface="Segoe UI" panose="020B0502040204020203" pitchFamily="34" charset="0"/>
              </a:rPr>
              <a:t>investment climate</a:t>
            </a:r>
            <a:r>
              <a:rPr lang="en-US" sz="1200">
                <a:solidFill>
                  <a:srgbClr val="007EA7"/>
                </a:solidFill>
                <a:latin typeface="Segoe UI" panose="020B0502040204020203" pitchFamily="34" charset="0"/>
                <a:ea typeface="Roboto" panose="02000000000000000000" pitchFamily="2" charset="0"/>
                <a:cs typeface="Segoe UI" panose="020B0502040204020203" pitchFamily="34" charset="0"/>
              </a:rPr>
              <a:t> rating (ASI) </a:t>
            </a:r>
          </a:p>
        </p:txBody>
      </p:sp>
      <p:sp>
        <p:nvSpPr>
          <p:cNvPr id="199" name="object 6">
            <a:extLst>
              <a:ext uri="{FF2B5EF4-FFF2-40B4-BE49-F238E27FC236}">
                <a16:creationId xmlns:a16="http://schemas.microsoft.com/office/drawing/2014/main" id="{5482C5C9-B5F4-44C4-AAAE-D76741E82C39}"/>
              </a:ext>
            </a:extLst>
          </p:cNvPr>
          <p:cNvSpPr/>
          <p:nvPr/>
        </p:nvSpPr>
        <p:spPr>
          <a:xfrm>
            <a:off x="5803247" y="2137001"/>
            <a:ext cx="503367" cy="462815"/>
          </a:xfrm>
          <a:custGeom>
            <a:avLst/>
            <a:gdLst/>
            <a:ahLst/>
            <a:cxnLst/>
            <a:rect l="l" t="t" r="r" b="b"/>
            <a:pathLst>
              <a:path w="720089" h="1283970">
                <a:moveTo>
                  <a:pt x="0" y="1283563"/>
                </a:moveTo>
                <a:lnTo>
                  <a:pt x="720001" y="1283563"/>
                </a:lnTo>
                <a:lnTo>
                  <a:pt x="720001" y="0"/>
                </a:lnTo>
                <a:lnTo>
                  <a:pt x="0" y="0"/>
                </a:lnTo>
                <a:lnTo>
                  <a:pt x="0" y="1283563"/>
                </a:lnTo>
                <a:close/>
              </a:path>
            </a:pathLst>
          </a:custGeom>
          <a:solidFill>
            <a:schemeClr val="bg1">
              <a:lumMod val="85000"/>
            </a:schemeClr>
          </a:solidFill>
        </p:spPr>
        <p:txBody>
          <a:bodyPr wrap="square" lIns="0" tIns="0" rIns="0" bIns="0" rtlCol="0"/>
          <a:lstStyle/>
          <a:p>
            <a:endParaRPr/>
          </a:p>
        </p:txBody>
      </p:sp>
      <p:sp>
        <p:nvSpPr>
          <p:cNvPr id="200" name="object 34">
            <a:extLst>
              <a:ext uri="{FF2B5EF4-FFF2-40B4-BE49-F238E27FC236}">
                <a16:creationId xmlns:a16="http://schemas.microsoft.com/office/drawing/2014/main" id="{0A752CBA-5F80-406C-8458-E644694BD4A4}"/>
              </a:ext>
            </a:extLst>
          </p:cNvPr>
          <p:cNvSpPr txBox="1"/>
          <p:nvPr/>
        </p:nvSpPr>
        <p:spPr>
          <a:xfrm>
            <a:off x="4951931" y="2324045"/>
            <a:ext cx="494247" cy="276999"/>
          </a:xfrm>
          <a:prstGeom prst="rect">
            <a:avLst/>
          </a:prstGeom>
        </p:spPr>
        <p:txBody>
          <a:bodyPr vert="horz" wrap="square" lIns="0" tIns="0" rIns="0" bIns="0" rtlCol="0">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13</a:t>
            </a:r>
          </a:p>
        </p:txBody>
      </p:sp>
      <p:sp>
        <p:nvSpPr>
          <p:cNvPr id="201" name="object 11">
            <a:extLst>
              <a:ext uri="{FF2B5EF4-FFF2-40B4-BE49-F238E27FC236}">
                <a16:creationId xmlns:a16="http://schemas.microsoft.com/office/drawing/2014/main" id="{5144F368-EA27-460F-A3E4-E82DCE2A2222}"/>
              </a:ext>
            </a:extLst>
          </p:cNvPr>
          <p:cNvSpPr txBox="1"/>
          <p:nvPr/>
        </p:nvSpPr>
        <p:spPr>
          <a:xfrm>
            <a:off x="4860032" y="1952800"/>
            <a:ext cx="746046"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76</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regions</a:t>
            </a:r>
          </a:p>
        </p:txBody>
      </p:sp>
      <p:sp>
        <p:nvSpPr>
          <p:cNvPr id="202" name="object 40">
            <a:extLst>
              <a:ext uri="{FF2B5EF4-FFF2-40B4-BE49-F238E27FC236}">
                <a16:creationId xmlns:a16="http://schemas.microsoft.com/office/drawing/2014/main" id="{2E00A4FC-9925-481E-A64C-22DBD8181AF6}"/>
              </a:ext>
            </a:extLst>
          </p:cNvPr>
          <p:cNvSpPr txBox="1"/>
          <p:nvPr/>
        </p:nvSpPr>
        <p:spPr>
          <a:xfrm>
            <a:off x="4919485" y="2637855"/>
            <a:ext cx="627140"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2015</a:t>
            </a:r>
          </a:p>
        </p:txBody>
      </p:sp>
      <p:sp>
        <p:nvSpPr>
          <p:cNvPr id="203" name="object 40">
            <a:extLst>
              <a:ext uri="{FF2B5EF4-FFF2-40B4-BE49-F238E27FC236}">
                <a16:creationId xmlns:a16="http://schemas.microsoft.com/office/drawing/2014/main" id="{D4403608-071D-46CF-978B-C1352093D008}"/>
              </a:ext>
            </a:extLst>
          </p:cNvPr>
          <p:cNvSpPr txBox="1"/>
          <p:nvPr/>
        </p:nvSpPr>
        <p:spPr>
          <a:xfrm>
            <a:off x="5825045" y="2637855"/>
            <a:ext cx="545315"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2016</a:t>
            </a:r>
          </a:p>
        </p:txBody>
      </p:sp>
      <p:sp>
        <p:nvSpPr>
          <p:cNvPr id="204" name="object 40">
            <a:extLst>
              <a:ext uri="{FF2B5EF4-FFF2-40B4-BE49-F238E27FC236}">
                <a16:creationId xmlns:a16="http://schemas.microsoft.com/office/drawing/2014/main" id="{637505E4-0A19-427B-8E05-E21CC8F52B46}"/>
              </a:ext>
            </a:extLst>
          </p:cNvPr>
          <p:cNvSpPr txBox="1"/>
          <p:nvPr/>
        </p:nvSpPr>
        <p:spPr>
          <a:xfrm>
            <a:off x="7471057" y="2637855"/>
            <a:ext cx="539500"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2018</a:t>
            </a:r>
          </a:p>
        </p:txBody>
      </p:sp>
      <p:sp>
        <p:nvSpPr>
          <p:cNvPr id="205" name="object 11">
            <a:extLst>
              <a:ext uri="{FF2B5EF4-FFF2-40B4-BE49-F238E27FC236}">
                <a16:creationId xmlns:a16="http://schemas.microsoft.com/office/drawing/2014/main" id="{F3907EAA-4005-465E-B642-039A0DC131ED}"/>
              </a:ext>
            </a:extLst>
          </p:cNvPr>
          <p:cNvSpPr txBox="1"/>
          <p:nvPr/>
        </p:nvSpPr>
        <p:spPr>
          <a:xfrm>
            <a:off x="5699559" y="1779662"/>
            <a:ext cx="746046"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85</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regions</a:t>
            </a:r>
          </a:p>
        </p:txBody>
      </p:sp>
      <p:sp>
        <p:nvSpPr>
          <p:cNvPr id="206" name="object 11">
            <a:extLst>
              <a:ext uri="{FF2B5EF4-FFF2-40B4-BE49-F238E27FC236}">
                <a16:creationId xmlns:a16="http://schemas.microsoft.com/office/drawing/2014/main" id="{0511487C-2E0A-4A88-902C-B07985A8FC53}"/>
              </a:ext>
            </a:extLst>
          </p:cNvPr>
          <p:cNvSpPr txBox="1"/>
          <p:nvPr/>
        </p:nvSpPr>
        <p:spPr>
          <a:xfrm>
            <a:off x="7377156" y="1563638"/>
            <a:ext cx="746046"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85</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regions</a:t>
            </a:r>
          </a:p>
        </p:txBody>
      </p:sp>
      <p:sp>
        <p:nvSpPr>
          <p:cNvPr id="207" name="object 7">
            <a:extLst>
              <a:ext uri="{FF2B5EF4-FFF2-40B4-BE49-F238E27FC236}">
                <a16:creationId xmlns:a16="http://schemas.microsoft.com/office/drawing/2014/main" id="{19341879-7F9B-41A0-9164-2765ED562979}"/>
              </a:ext>
            </a:extLst>
          </p:cNvPr>
          <p:cNvSpPr txBox="1"/>
          <p:nvPr/>
        </p:nvSpPr>
        <p:spPr>
          <a:xfrm>
            <a:off x="6660275" y="2177250"/>
            <a:ext cx="484559" cy="276999"/>
          </a:xfrm>
          <a:prstGeom prst="rect">
            <a:avLst/>
          </a:prstGeom>
        </p:spPr>
        <p:txBody>
          <a:bodyPr vert="horz" wrap="square" lIns="0" tIns="0" rIns="0" bIns="0" rtlCol="0">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3</a:t>
            </a:r>
          </a:p>
        </p:txBody>
      </p:sp>
      <p:sp>
        <p:nvSpPr>
          <p:cNvPr id="208" name="object 40">
            <a:extLst>
              <a:ext uri="{FF2B5EF4-FFF2-40B4-BE49-F238E27FC236}">
                <a16:creationId xmlns:a16="http://schemas.microsoft.com/office/drawing/2014/main" id="{553C179C-FF5E-4CBE-9BAA-44BEA5779FD1}"/>
              </a:ext>
            </a:extLst>
          </p:cNvPr>
          <p:cNvSpPr txBox="1"/>
          <p:nvPr/>
        </p:nvSpPr>
        <p:spPr>
          <a:xfrm>
            <a:off x="6648051" y="2637855"/>
            <a:ext cx="545315" cy="184666"/>
          </a:xfrm>
          <a:prstGeom prst="rect">
            <a:avLst/>
          </a:prstGeom>
        </p:spPr>
        <p:txBody>
          <a:bodyPr vert="horz" wrap="square" lIns="0" tIns="0" rIns="0" bIns="0" rtlCol="0">
            <a:spAutoFit/>
          </a:bodyPr>
          <a:lstStyle/>
          <a:p>
            <a:pPr marL="14901" algn="ctr"/>
            <a:r>
              <a:rPr lang="en-US" sz="12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2017</a:t>
            </a:r>
          </a:p>
        </p:txBody>
      </p:sp>
      <p:sp>
        <p:nvSpPr>
          <p:cNvPr id="209" name="object 11">
            <a:extLst>
              <a:ext uri="{FF2B5EF4-FFF2-40B4-BE49-F238E27FC236}">
                <a16:creationId xmlns:a16="http://schemas.microsoft.com/office/drawing/2014/main" id="{000C7F14-37BF-47A8-8C90-8FA222576636}"/>
              </a:ext>
            </a:extLst>
          </p:cNvPr>
          <p:cNvSpPr txBox="1"/>
          <p:nvPr/>
        </p:nvSpPr>
        <p:spPr>
          <a:xfrm>
            <a:off x="6538356" y="1635646"/>
            <a:ext cx="746046"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85</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regions </a:t>
            </a:r>
          </a:p>
        </p:txBody>
      </p:sp>
      <p:sp>
        <p:nvSpPr>
          <p:cNvPr id="211" name="object 9">
            <a:extLst>
              <a:ext uri="{FF2B5EF4-FFF2-40B4-BE49-F238E27FC236}">
                <a16:creationId xmlns:a16="http://schemas.microsoft.com/office/drawing/2014/main" id="{01C931E7-AE98-4BBF-9DD1-A8402E193490}"/>
              </a:ext>
            </a:extLst>
          </p:cNvPr>
          <p:cNvSpPr txBox="1"/>
          <p:nvPr/>
        </p:nvSpPr>
        <p:spPr>
          <a:xfrm>
            <a:off x="7504612" y="2118762"/>
            <a:ext cx="491134" cy="276999"/>
          </a:xfrm>
          <a:prstGeom prst="rect">
            <a:avLst/>
          </a:prstGeom>
        </p:spPr>
        <p:txBody>
          <a:bodyPr vert="horz" wrap="square" lIns="0" tIns="0" rIns="0" bIns="0" rtlCol="0">
            <a:spAutoFit/>
          </a:bodyPr>
          <a:lstStyle/>
          <a:p>
            <a:pPr marL="12700" algn="ctr">
              <a:lnSpc>
                <a:spcPct val="100000"/>
              </a:lnSpc>
            </a:pPr>
            <a:r>
              <a:rPr lang="en-US" b="1">
                <a:solidFill>
                  <a:schemeClr val="bg1"/>
                </a:solidFill>
                <a:latin typeface="Segoe UI" panose="020B0502040204020203" pitchFamily="34" charset="0"/>
                <a:ea typeface="Roboto" panose="02000000000000000000" pitchFamily="2" charset="0"/>
                <a:cs typeface="Segoe UI" panose="020B0502040204020203" pitchFamily="34" charset="0"/>
              </a:rPr>
              <a:t>2</a:t>
            </a:r>
          </a:p>
        </p:txBody>
      </p:sp>
      <p:sp>
        <p:nvSpPr>
          <p:cNvPr id="212" name="object 7">
            <a:extLst>
              <a:ext uri="{FF2B5EF4-FFF2-40B4-BE49-F238E27FC236}">
                <a16:creationId xmlns:a16="http://schemas.microsoft.com/office/drawing/2014/main" id="{81FE92D6-F816-41D3-AD4F-C3F263DB7E67}"/>
              </a:ext>
            </a:extLst>
          </p:cNvPr>
          <p:cNvSpPr txBox="1"/>
          <p:nvPr/>
        </p:nvSpPr>
        <p:spPr>
          <a:xfrm>
            <a:off x="5812650" y="2229615"/>
            <a:ext cx="484559" cy="276999"/>
          </a:xfrm>
          <a:prstGeom prst="rect">
            <a:avLst/>
          </a:prstGeom>
        </p:spPr>
        <p:txBody>
          <a:bodyPr vert="horz" wrap="square" lIns="0" tIns="0" rIns="0" bIns="0" rtlCol="0">
            <a:spAutoFit/>
          </a:bodyPr>
          <a:lstStyle/>
          <a:p>
            <a:pPr marL="12700" algn="ctr">
              <a:lnSpc>
                <a:spcPct val="100000"/>
              </a:lnSpc>
            </a:pPr>
            <a:r>
              <a:rPr lang="en-US" b="1">
                <a:solidFill>
                  <a:schemeClr val="tx1">
                    <a:lumMod val="75000"/>
                    <a:lumOff val="25000"/>
                  </a:schemeClr>
                </a:solidFill>
                <a:latin typeface="Segoe UI" panose="020B0502040204020203" pitchFamily="34" charset="0"/>
                <a:ea typeface="Roboto" panose="02000000000000000000" pitchFamily="2" charset="0"/>
                <a:cs typeface="Segoe UI" panose="020B0502040204020203" pitchFamily="34" charset="0"/>
              </a:rPr>
              <a:t>10</a:t>
            </a:r>
          </a:p>
        </p:txBody>
      </p:sp>
      <p:cxnSp>
        <p:nvCxnSpPr>
          <p:cNvPr id="213" name="Прямая соединительная линия 212">
            <a:extLst>
              <a:ext uri="{FF2B5EF4-FFF2-40B4-BE49-F238E27FC236}">
                <a16:creationId xmlns:a16="http://schemas.microsoft.com/office/drawing/2014/main" id="{DD690148-3685-447E-8E4B-51DDC2485B3D}"/>
              </a:ext>
            </a:extLst>
          </p:cNvPr>
          <p:cNvCxnSpPr>
            <a:cxnSpLocks/>
          </p:cNvCxnSpPr>
          <p:nvPr/>
        </p:nvCxnSpPr>
        <p:spPr>
          <a:xfrm flipH="1">
            <a:off x="4951931" y="2601044"/>
            <a:ext cx="3049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5" name="object 5">
            <a:extLst>
              <a:ext uri="{FF2B5EF4-FFF2-40B4-BE49-F238E27FC236}">
                <a16:creationId xmlns:a16="http://schemas.microsoft.com/office/drawing/2014/main" id="{B20CA3E0-54E8-4369-83A1-35E262414502}"/>
              </a:ext>
            </a:extLst>
          </p:cNvPr>
          <p:cNvSpPr txBox="1"/>
          <p:nvPr/>
        </p:nvSpPr>
        <p:spPr>
          <a:xfrm>
            <a:off x="4644008" y="3107164"/>
            <a:ext cx="4476952" cy="553998"/>
          </a:xfrm>
          <a:prstGeom prst="rect">
            <a:avLst/>
          </a:prstGeom>
        </p:spPr>
        <p:txBody>
          <a:bodyPr vert="horz" wrap="square" lIns="0" tIns="0" rIns="0" bIns="0" rtlCol="0">
            <a:spAutoFit/>
          </a:bodyPr>
          <a:lstStyle/>
          <a:p>
            <a:pPr marL="12700"/>
            <a:r>
              <a:rPr lang="en-US" sz="1200">
                <a:solidFill>
                  <a:srgbClr val="007897"/>
                </a:solidFill>
                <a:latin typeface="Segoe UI" panose="020B0502040204020203" pitchFamily="34" charset="0"/>
                <a:ea typeface="Roboto" panose="02000000000000000000" pitchFamily="2" charset="0"/>
                <a:cs typeface="Segoe UI" panose="020B0502040204020203" pitchFamily="34" charset="0"/>
              </a:rPr>
              <a:t>Financial Times rating </a:t>
            </a:r>
            <a:r>
              <a:rPr lang="en-US" sz="1200" b="1">
                <a:solidFill>
                  <a:srgbClr val="007897"/>
                </a:solidFill>
                <a:latin typeface="Segoe UI" panose="020B0502040204020203" pitchFamily="34" charset="0"/>
                <a:ea typeface="Roboto" panose="02000000000000000000" pitchFamily="2" charset="0"/>
                <a:cs typeface="Segoe UI" panose="020B0502040204020203" pitchFamily="34" charset="0"/>
              </a:rPr>
              <a:t>"Sustainable development and FDI attractiveness rating of European cities"</a:t>
            </a:r>
            <a:r>
              <a:rPr lang="en-US" sz="1200">
                <a:latin typeface="Segoe UI" panose="020B0502040204020203" pitchFamily="34" charset="0"/>
                <a:ea typeface="Roboto" panose="02000000000000000000" pitchFamily="2" charset="0"/>
                <a:cs typeface="Segoe UI" panose="020B0502040204020203" pitchFamily="34" charset="0"/>
              </a:rPr>
              <a:t> (FDi European Cities and Regions of the Future 2018/2019) </a:t>
            </a:r>
          </a:p>
        </p:txBody>
      </p:sp>
      <p:sp>
        <p:nvSpPr>
          <p:cNvPr id="216" name="object 38">
            <a:extLst>
              <a:ext uri="{FF2B5EF4-FFF2-40B4-BE49-F238E27FC236}">
                <a16:creationId xmlns:a16="http://schemas.microsoft.com/office/drawing/2014/main" id="{7CC6FE1E-4B35-49EF-B8EE-625C4C45E13C}"/>
              </a:ext>
            </a:extLst>
          </p:cNvPr>
          <p:cNvSpPr txBox="1"/>
          <p:nvPr/>
        </p:nvSpPr>
        <p:spPr>
          <a:xfrm>
            <a:off x="2821922" y="1592238"/>
            <a:ext cx="576064"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190</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countries </a:t>
            </a:r>
          </a:p>
        </p:txBody>
      </p:sp>
      <p:sp>
        <p:nvSpPr>
          <p:cNvPr id="217" name="object 38">
            <a:extLst>
              <a:ext uri="{FF2B5EF4-FFF2-40B4-BE49-F238E27FC236}">
                <a16:creationId xmlns:a16="http://schemas.microsoft.com/office/drawing/2014/main" id="{81F6C5E2-11DC-400E-90D2-FB7621A2FC1F}"/>
              </a:ext>
            </a:extLst>
          </p:cNvPr>
          <p:cNvSpPr txBox="1"/>
          <p:nvPr/>
        </p:nvSpPr>
        <p:spPr>
          <a:xfrm>
            <a:off x="3589801" y="1491630"/>
            <a:ext cx="576064" cy="282129"/>
          </a:xfrm>
          <a:prstGeom prst="rect">
            <a:avLst/>
          </a:prstGeom>
        </p:spPr>
        <p:txBody>
          <a:bodyPr vert="horz" wrap="square" lIns="0" tIns="0" rIns="0" bIns="0" rtlCol="0">
            <a:spAutoFit/>
          </a:bodyPr>
          <a:lstStyle/>
          <a:p>
            <a:pPr marL="14901" algn="ctr">
              <a:lnSpc>
                <a:spcPts val="1100"/>
              </a:lnSpc>
            </a:pP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190</a:t>
            </a:r>
            <a:b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br>
            <a:r>
              <a:rPr lang="en-US" sz="1000">
                <a:solidFill>
                  <a:schemeClr val="tx1">
                    <a:lumMod val="65000"/>
                    <a:lumOff val="35000"/>
                  </a:schemeClr>
                </a:solidFill>
                <a:latin typeface="Segoe UI" panose="020B0502040204020203" pitchFamily="34" charset="0"/>
                <a:ea typeface="Roboto" panose="02000000000000000000" pitchFamily="2" charset="0"/>
                <a:cs typeface="Segoe UI" panose="020B0502040204020203" pitchFamily="34" charset="0"/>
              </a:rPr>
              <a:t>countries</a:t>
            </a:r>
          </a:p>
        </p:txBody>
      </p:sp>
      <p:sp>
        <p:nvSpPr>
          <p:cNvPr id="218" name="object 27">
            <a:extLst>
              <a:ext uri="{FF2B5EF4-FFF2-40B4-BE49-F238E27FC236}">
                <a16:creationId xmlns:a16="http://schemas.microsoft.com/office/drawing/2014/main" id="{0C263529-23DC-4A19-BFA2-C57DA035598C}"/>
              </a:ext>
            </a:extLst>
          </p:cNvPr>
          <p:cNvSpPr txBox="1"/>
          <p:nvPr/>
        </p:nvSpPr>
        <p:spPr>
          <a:xfrm>
            <a:off x="2015156" y="4136181"/>
            <a:ext cx="839858" cy="307777"/>
          </a:xfrm>
          <a:prstGeom prst="rect">
            <a:avLst/>
          </a:prstGeom>
        </p:spPr>
        <p:txBody>
          <a:bodyPr vert="horz" wrap="square" lIns="0" tIns="0" rIns="0" bIns="0" rtlCol="0">
            <a:spAutoFit/>
          </a:bodyPr>
          <a:lstStyle/>
          <a:p>
            <a:pPr marL="12700">
              <a:lnSpc>
                <a:spcPct val="100000"/>
              </a:lnSpc>
            </a:pPr>
            <a:r>
              <a:rPr lang="en-US" sz="2000" b="1" dirty="0">
                <a:solidFill>
                  <a:srgbClr val="A62341"/>
                </a:solidFill>
                <a:latin typeface="Segoe UI" pitchFamily="34" charset="0"/>
                <a:cs typeface="Segoe UI" pitchFamily="34" charset="0"/>
              </a:rPr>
              <a:t>place </a:t>
            </a:r>
          </a:p>
        </p:txBody>
      </p:sp>
      <p:pic>
        <p:nvPicPr>
          <p:cNvPr id="219" name="Picture 2" descr="D:\проекты\Презентации\icons\2018\icons_2018-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31" y="3881111"/>
            <a:ext cx="647999" cy="648000"/>
          </a:xfrm>
          <a:prstGeom prst="rect">
            <a:avLst/>
          </a:prstGeom>
          <a:noFill/>
          <a:extLst>
            <a:ext uri="{909E8E84-426E-40DD-AFC4-6F175D3DCCD1}">
              <a14:hiddenFill xmlns:a14="http://schemas.microsoft.com/office/drawing/2010/main">
                <a:solidFill>
                  <a:srgbClr val="FFFFFF"/>
                </a:solidFill>
              </a14:hiddenFill>
            </a:ext>
          </a:extLst>
        </p:spPr>
      </p:pic>
      <p:sp>
        <p:nvSpPr>
          <p:cNvPr id="220" name="object 23">
            <a:extLst>
              <a:ext uri="{FF2B5EF4-FFF2-40B4-BE49-F238E27FC236}">
                <a16:creationId xmlns:a16="http://schemas.microsoft.com/office/drawing/2014/main" id="{900EDB93-1678-47EB-AFAF-0E54C1C8A266}"/>
              </a:ext>
            </a:extLst>
          </p:cNvPr>
          <p:cNvSpPr txBox="1"/>
          <p:nvPr/>
        </p:nvSpPr>
        <p:spPr>
          <a:xfrm>
            <a:off x="5429762" y="4425869"/>
            <a:ext cx="1424524" cy="307777"/>
          </a:xfrm>
          <a:prstGeom prst="rect">
            <a:avLst/>
          </a:prstGeom>
        </p:spPr>
        <p:txBody>
          <a:bodyPr vert="horz" wrap="square" lIns="0" tIns="0" rIns="0" bIns="0" rtlCol="0">
            <a:spAutoFit/>
          </a:bodyPr>
          <a:lstStyle/>
          <a:p>
            <a:pPr marL="12700" marR="5080">
              <a:lnSpc>
                <a:spcPct val="100000"/>
              </a:lnSpc>
            </a:pPr>
            <a:r>
              <a:rPr lang="en-US" sz="1000" dirty="0">
                <a:solidFill>
                  <a:schemeClr val="tx1">
                    <a:lumMod val="75000"/>
                    <a:lumOff val="25000"/>
                  </a:schemeClr>
                </a:solidFill>
                <a:latin typeface="Segoe UI" panose="020B0502040204020203" pitchFamily="34" charset="0"/>
                <a:cs typeface="Segoe UI" panose="020B0502040204020203" pitchFamily="34" charset="0"/>
              </a:rPr>
              <a:t>among Eastern European cities</a:t>
            </a:r>
          </a:p>
        </p:txBody>
      </p:sp>
      <p:sp>
        <p:nvSpPr>
          <p:cNvPr id="221" name="object 26">
            <a:extLst>
              <a:ext uri="{FF2B5EF4-FFF2-40B4-BE49-F238E27FC236}">
                <a16:creationId xmlns:a16="http://schemas.microsoft.com/office/drawing/2014/main" id="{E8BC7BF4-4FC4-413F-AF98-7CFCFB4267A6}"/>
              </a:ext>
            </a:extLst>
          </p:cNvPr>
          <p:cNvSpPr txBox="1"/>
          <p:nvPr/>
        </p:nvSpPr>
        <p:spPr>
          <a:xfrm>
            <a:off x="5395359" y="3795886"/>
            <a:ext cx="659570" cy="738664"/>
          </a:xfrm>
          <a:prstGeom prst="rect">
            <a:avLst/>
          </a:prstGeom>
        </p:spPr>
        <p:txBody>
          <a:bodyPr vert="horz" wrap="square" lIns="0" tIns="0" rIns="0" bIns="0" rtlCol="0">
            <a:spAutoFit/>
          </a:bodyPr>
          <a:lstStyle/>
          <a:p>
            <a:pPr marL="12700">
              <a:lnSpc>
                <a:spcPct val="100000"/>
              </a:lnSpc>
            </a:pPr>
            <a:r>
              <a:rPr lang="en-US" sz="4800" b="1" dirty="0">
                <a:solidFill>
                  <a:srgbClr val="A62341"/>
                </a:solidFill>
                <a:latin typeface="Segoe UI" pitchFamily="34" charset="0"/>
                <a:cs typeface="Segoe UI" pitchFamily="34" charset="0"/>
              </a:rPr>
              <a:t>1</a:t>
            </a:r>
            <a:r>
              <a:rPr lang="en-US" sz="2400" b="1" dirty="0">
                <a:solidFill>
                  <a:srgbClr val="A62341"/>
                </a:solidFill>
                <a:latin typeface="Segoe UI" pitchFamily="34" charset="0"/>
                <a:cs typeface="Segoe UI" pitchFamily="34" charset="0"/>
              </a:rPr>
              <a:t>st</a:t>
            </a:r>
          </a:p>
        </p:txBody>
      </p:sp>
      <p:sp>
        <p:nvSpPr>
          <p:cNvPr id="222" name="object 27">
            <a:extLst>
              <a:ext uri="{FF2B5EF4-FFF2-40B4-BE49-F238E27FC236}">
                <a16:creationId xmlns:a16="http://schemas.microsoft.com/office/drawing/2014/main" id="{DB22E330-3564-42E7-9458-EE1CCB3710A6}"/>
              </a:ext>
            </a:extLst>
          </p:cNvPr>
          <p:cNvSpPr txBox="1"/>
          <p:nvPr/>
        </p:nvSpPr>
        <p:spPr>
          <a:xfrm>
            <a:off x="6097702" y="4136181"/>
            <a:ext cx="994578" cy="307777"/>
          </a:xfrm>
          <a:prstGeom prst="rect">
            <a:avLst/>
          </a:prstGeom>
        </p:spPr>
        <p:txBody>
          <a:bodyPr vert="horz" wrap="square" lIns="0" tIns="0" rIns="0" bIns="0" rtlCol="0">
            <a:spAutoFit/>
          </a:bodyPr>
          <a:lstStyle/>
          <a:p>
            <a:pPr marL="12700">
              <a:lnSpc>
                <a:spcPct val="100000"/>
              </a:lnSpc>
            </a:pPr>
            <a:r>
              <a:rPr lang="en-US" sz="2000" b="1" dirty="0">
                <a:solidFill>
                  <a:srgbClr val="A62341"/>
                </a:solidFill>
                <a:latin typeface="Segoe UI" pitchFamily="34" charset="0"/>
                <a:cs typeface="Segoe UI" pitchFamily="34" charset="0"/>
              </a:rPr>
              <a:t> place </a:t>
            </a:r>
          </a:p>
        </p:txBody>
      </p:sp>
      <p:pic>
        <p:nvPicPr>
          <p:cNvPr id="223" name="Picture 2" descr="D:\проекты\Презентации\icons\2018\icons_2018-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880613"/>
            <a:ext cx="647999" cy="648000"/>
          </a:xfrm>
          <a:prstGeom prst="rect">
            <a:avLst/>
          </a:prstGeom>
          <a:noFill/>
          <a:extLst>
            <a:ext uri="{909E8E84-426E-40DD-AFC4-6F175D3DCCD1}">
              <a14:hiddenFill xmlns:a14="http://schemas.microsoft.com/office/drawing/2010/main">
                <a:solidFill>
                  <a:srgbClr val="FFFFFF"/>
                </a:solidFill>
              </a14:hiddenFill>
            </a:ext>
          </a:extLst>
        </p:spPr>
      </p:pic>
      <p:sp>
        <p:nvSpPr>
          <p:cNvPr id="224" name="object 23">
            <a:extLst>
              <a:ext uri="{FF2B5EF4-FFF2-40B4-BE49-F238E27FC236}">
                <a16:creationId xmlns:a16="http://schemas.microsoft.com/office/drawing/2014/main" id="{9EFC83C2-E581-4E37-B736-862D63B47854}"/>
              </a:ext>
            </a:extLst>
          </p:cNvPr>
          <p:cNvSpPr txBox="1"/>
          <p:nvPr/>
        </p:nvSpPr>
        <p:spPr>
          <a:xfrm>
            <a:off x="7320120" y="4425869"/>
            <a:ext cx="1702870" cy="307777"/>
          </a:xfrm>
          <a:prstGeom prst="rect">
            <a:avLst/>
          </a:prstGeom>
        </p:spPr>
        <p:txBody>
          <a:bodyPr vert="horz" wrap="square" lIns="0" tIns="0" rIns="0" bIns="0" rtlCol="0">
            <a:spAutoFit/>
          </a:bodyPr>
          <a:lstStyle/>
          <a:p>
            <a:pPr marL="12700" marR="5080">
              <a:lnSpc>
                <a:spcPct val="100000"/>
              </a:lnSpc>
            </a:pPr>
            <a:r>
              <a:rPr lang="en-US" sz="1000">
                <a:solidFill>
                  <a:schemeClr val="tx1">
                    <a:lumMod val="75000"/>
                    <a:lumOff val="25000"/>
                  </a:schemeClr>
                </a:solidFill>
                <a:latin typeface="Segoe UI" panose="020B0502040204020203" pitchFamily="34" charset="0"/>
                <a:cs typeface="Segoe UI" panose="020B0502040204020203" pitchFamily="34" charset="0"/>
              </a:rPr>
              <a:t>among European cities </a:t>
            </a:r>
          </a:p>
        </p:txBody>
      </p:sp>
    </p:spTree>
    <p:extLst>
      <p:ext uri="{BB962C8B-B14F-4D97-AF65-F5344CB8AC3E}">
        <p14:creationId xmlns:p14="http://schemas.microsoft.com/office/powerpoint/2010/main" val="382655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t>Investment Portal:  Development of Business Communication Channels</a:t>
            </a:r>
          </a:p>
        </p:txBody>
      </p:sp>
      <p:sp>
        <p:nvSpPr>
          <p:cNvPr id="25" name="Прямоугольник 24"/>
          <p:cNvSpPr/>
          <p:nvPr/>
        </p:nvSpPr>
        <p:spPr>
          <a:xfrm>
            <a:off x="6170186" y="1059582"/>
            <a:ext cx="2794302" cy="2232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6300192" y="1969999"/>
            <a:ext cx="1134420" cy="487085"/>
          </a:xfrm>
          <a:prstGeom prst="rect">
            <a:avLst/>
          </a:prstGeom>
          <a:noFill/>
        </p:spPr>
        <p:txBody>
          <a:bodyPr wrap="square" lIns="55654" tIns="27827" rIns="55654" bIns="27827" rtlCol="0">
            <a:spAutoFit/>
          </a:bodyPr>
          <a:lstStyle/>
          <a:p>
            <a:pPr lvl="0">
              <a:defRPr/>
            </a:pPr>
            <a:r>
              <a:rPr lang="en-US" sz="2800" b="1" dirty="0">
                <a:solidFill>
                  <a:srgbClr val="A62341"/>
                </a:solidFill>
                <a:latin typeface="Segoe UI" panose="020B0502040204020203" pitchFamily="34" charset="0"/>
                <a:ea typeface="Segoe UI" panose="020B0502040204020203" pitchFamily="34" charset="0"/>
                <a:cs typeface="Segoe UI" panose="020B0502040204020203" pitchFamily="34" charset="0"/>
              </a:rPr>
              <a:t>1,285</a:t>
            </a:r>
          </a:p>
        </p:txBody>
      </p:sp>
      <p:sp>
        <p:nvSpPr>
          <p:cNvPr id="29" name="TextBox 28"/>
          <p:cNvSpPr txBox="1"/>
          <p:nvPr/>
        </p:nvSpPr>
        <p:spPr>
          <a:xfrm>
            <a:off x="6300192" y="1684086"/>
            <a:ext cx="2061749" cy="240863"/>
          </a:xfrm>
          <a:prstGeom prst="rect">
            <a:avLst/>
          </a:prstGeom>
          <a:noFill/>
        </p:spPr>
        <p:txBody>
          <a:bodyPr wrap="square" lIns="55654" tIns="27827" rIns="55654" bIns="27827" rtlCol="0">
            <a:spAutoFit/>
          </a:bodyPr>
          <a:lstStyle/>
          <a:p>
            <a:pPr>
              <a:spcBef>
                <a:spcPts val="511"/>
              </a:spcBef>
            </a:pP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Processed appeals </a:t>
            </a:r>
          </a:p>
        </p:txBody>
      </p:sp>
      <p:sp>
        <p:nvSpPr>
          <p:cNvPr id="30" name="Прямоугольник 29"/>
          <p:cNvSpPr/>
          <p:nvPr/>
        </p:nvSpPr>
        <p:spPr>
          <a:xfrm>
            <a:off x="446856" y="917307"/>
            <a:ext cx="3092422" cy="646331"/>
          </a:xfrm>
          <a:prstGeom prst="rect">
            <a:avLst/>
          </a:prstGeom>
        </p:spPr>
        <p:txBody>
          <a:bodyPr wrap="square">
            <a:spAutoFit/>
          </a:bodyPr>
          <a:lstStyle/>
          <a:p>
            <a:r>
              <a:rPr lang="en-US" sz="3600" b="1" dirty="0">
                <a:solidFill>
                  <a:srgbClr val="A62341"/>
                </a:solidFill>
                <a:latin typeface="Segoe UI" panose="020B0502040204020203" pitchFamily="34" charset="0"/>
                <a:ea typeface="Segoe UI" panose="020B0502040204020203" pitchFamily="34" charset="0"/>
                <a:cs typeface="Segoe UI" panose="020B0502040204020203" pitchFamily="34" charset="0"/>
              </a:rPr>
              <a:t>&gt;6 </a:t>
            </a:r>
            <a:r>
              <a:rPr lang="en-US" b="1" dirty="0">
                <a:solidFill>
                  <a:srgbClr val="A62341"/>
                </a:solidFill>
                <a:latin typeface="Segoe UI" panose="020B0502040204020203" pitchFamily="34" charset="0"/>
                <a:ea typeface="Segoe UI" panose="020B0502040204020203" pitchFamily="34" charset="0"/>
                <a:cs typeface="Segoe UI" panose="020B0502040204020203" pitchFamily="34" charset="0"/>
              </a:rPr>
              <a:t>m</a:t>
            </a:r>
            <a:r>
              <a:rPr lang="en-US" dirty="0">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visits since 2014 </a:t>
            </a:r>
          </a:p>
        </p:txBody>
      </p:sp>
      <p:sp>
        <p:nvSpPr>
          <p:cNvPr id="31" name="Прямоугольник 30"/>
          <p:cNvSpPr/>
          <p:nvPr/>
        </p:nvSpPr>
        <p:spPr>
          <a:xfrm>
            <a:off x="6300192" y="1177930"/>
            <a:ext cx="2592288" cy="307777"/>
          </a:xfrm>
          <a:prstGeom prst="rect">
            <a:avLst/>
          </a:prstGeom>
        </p:spPr>
        <p:txBody>
          <a:bodyPr wrap="square">
            <a:spAutoFit/>
          </a:bodyPr>
          <a:lstStyle/>
          <a:p>
            <a:r>
              <a:rPr lang="en-US" sz="1400" b="1" dirty="0">
                <a:solidFill>
                  <a:srgbClr val="007897"/>
                </a:solidFill>
                <a:latin typeface="Segoe UI" panose="020B0502040204020203" pitchFamily="34" charset="0"/>
                <a:ea typeface="Segoe UI" panose="020B0502040204020203" pitchFamily="34" charset="0"/>
                <a:cs typeface="Segoe UI" panose="020B0502040204020203" pitchFamily="34" charset="0"/>
              </a:rPr>
              <a:t>Direct Line for Investors :</a:t>
            </a:r>
          </a:p>
        </p:txBody>
      </p:sp>
      <p:graphicFrame>
        <p:nvGraphicFramePr>
          <p:cNvPr id="32" name="Таблица 31"/>
          <p:cNvGraphicFramePr>
            <a:graphicFrameLocks noGrp="1"/>
          </p:cNvGraphicFramePr>
          <p:nvPr>
            <p:extLst>
              <p:ext uri="{D42A27DB-BD31-4B8C-83A1-F6EECF244321}">
                <p14:modId xmlns:p14="http://schemas.microsoft.com/office/powerpoint/2010/main" val="2979774657"/>
              </p:ext>
            </p:extLst>
          </p:nvPr>
        </p:nvGraphicFramePr>
        <p:xfrm>
          <a:off x="446856" y="1563638"/>
          <a:ext cx="5437850" cy="1498528"/>
        </p:xfrm>
        <a:graphic>
          <a:graphicData uri="http://schemas.openxmlformats.org/drawingml/2006/table">
            <a:tbl>
              <a:tblPr firstRow="1" bandRow="1">
                <a:tableStyleId>{5940675A-B579-460E-94D1-54222C63F5DA}</a:tableStyleId>
              </a:tblPr>
              <a:tblGrid>
                <a:gridCol w="2276752">
                  <a:extLst>
                    <a:ext uri="{9D8B030D-6E8A-4147-A177-3AD203B41FA5}">
                      <a16:colId xmlns:a16="http://schemas.microsoft.com/office/drawing/2014/main" val="20000"/>
                    </a:ext>
                  </a:extLst>
                </a:gridCol>
                <a:gridCol w="1574773">
                  <a:extLst>
                    <a:ext uri="{9D8B030D-6E8A-4147-A177-3AD203B41FA5}">
                      <a16:colId xmlns:a16="http://schemas.microsoft.com/office/drawing/2014/main" val="20003"/>
                    </a:ext>
                  </a:extLst>
                </a:gridCol>
                <a:gridCol w="1586325">
                  <a:extLst>
                    <a:ext uri="{9D8B030D-6E8A-4147-A177-3AD203B41FA5}">
                      <a16:colId xmlns:a16="http://schemas.microsoft.com/office/drawing/2014/main" val="20004"/>
                    </a:ext>
                  </a:extLst>
                </a:gridCol>
              </a:tblGrid>
              <a:tr h="436460">
                <a:tc>
                  <a:txBody>
                    <a:bodyPr/>
                    <a:lstStyle/>
                    <a:p>
                      <a:pPr marL="0" marR="0" lvl="1" indent="0" algn="l" defTabSz="779252" rtl="0" eaLnBrk="1" fontAlgn="auto" latinLnBrk="0" hangingPunct="1">
                        <a:lnSpc>
                          <a:spcPct val="100000"/>
                        </a:lnSpc>
                        <a:spcBef>
                          <a:spcPts val="0"/>
                        </a:spcBef>
                        <a:spcAft>
                          <a:spcPts val="0"/>
                        </a:spcAft>
                        <a:buClrTx/>
                        <a:buSzTx/>
                        <a:buFontTx/>
                        <a:buNone/>
                        <a:tabLst/>
                        <a:defRPr/>
                      </a:pPr>
                      <a:r>
                        <a:rPr lang="en-US" sz="1400" b="1" dirty="0">
                          <a:solidFill>
                            <a:srgbClr val="A91633"/>
                          </a:solidFill>
                          <a:latin typeface="Segoe UI" panose="020B0502040204020203" pitchFamily="34" charset="0"/>
                          <a:ea typeface="Segoe UI" panose="020B0502040204020203" pitchFamily="34" charset="0"/>
                          <a:cs typeface="Segoe UI" panose="020B0502040204020203" pitchFamily="34" charset="0"/>
                        </a:rPr>
                        <a:t>Dynamics: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indent="0" algn="ctr" defTabSz="779252" rtl="0" eaLnBrk="1" fontAlgn="auto" latinLnBrk="0" hangingPunct="1">
                        <a:lnSpc>
                          <a:spcPct val="100000"/>
                        </a:lnSpc>
                        <a:spcBef>
                          <a:spcPts val="0"/>
                        </a:spcBef>
                        <a:spcAft>
                          <a:spcPts val="0"/>
                        </a:spcAft>
                        <a:buClrTx/>
                        <a:buSzTx/>
                        <a:buFontTx/>
                        <a:buNone/>
                        <a:tabLst/>
                        <a:defRPr/>
                      </a:pPr>
                      <a:r>
                        <a:rPr lang="en-US" sz="1400" b="1">
                          <a:solidFill>
                            <a:srgbClr val="007897"/>
                          </a:solidFill>
                          <a:latin typeface="Segoe UI" panose="020B0502040204020203" pitchFamily="34" charset="0"/>
                          <a:ea typeface="Segoe UI" panose="020B0502040204020203" pitchFamily="34" charset="0"/>
                          <a:cs typeface="Segoe UI" panose="020B0502040204020203" pitchFamily="34" charset="0"/>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indent="0" algn="ctr" defTabSz="779252" rtl="0" eaLnBrk="1" fontAlgn="auto" latinLnBrk="0" hangingPunct="1">
                        <a:lnSpc>
                          <a:spcPct val="100000"/>
                        </a:lnSpc>
                        <a:spcBef>
                          <a:spcPts val="0"/>
                        </a:spcBef>
                        <a:spcAft>
                          <a:spcPts val="0"/>
                        </a:spcAft>
                        <a:buClrTx/>
                        <a:buSzTx/>
                        <a:buFontTx/>
                        <a:buNone/>
                        <a:tabLst/>
                        <a:defRPr/>
                      </a:pPr>
                      <a:r>
                        <a:rPr lang="en-US" sz="1400" b="1" baseline="0">
                          <a:solidFill>
                            <a:srgbClr val="007897"/>
                          </a:solidFill>
                          <a:latin typeface="Segoe UI" panose="020B0502040204020203" pitchFamily="34" charset="0"/>
                          <a:ea typeface="Segoe UI" panose="020B0502040204020203" pitchFamily="34" charset="0"/>
                          <a:cs typeface="Segoe UI" panose="020B0502040204020203" pitchFamily="34" charset="0"/>
                        </a:rPr>
                        <a:t>2018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02434">
                <a:tc>
                  <a:txBody>
                    <a:bodyPr/>
                    <a:lstStyle/>
                    <a:p>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Unique visitors </a:t>
                      </a:r>
                      <a:r>
                        <a:rPr lang="en-US"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p>
                    <a:p>
                      <a:r>
                        <a:rPr lang="en-US"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 day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5,100 users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&gt;7,000 users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02434">
                <a:tc>
                  <a:txBody>
                    <a:bodyPr/>
                    <a:lstStyle/>
                    <a:p>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Foreigners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02434">
                <a:tc>
                  <a:txBody>
                    <a:bodyPr/>
                    <a:lstStyle/>
                    <a:p>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Registered users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14,020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&gt;20,000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33" name="TextBox 32"/>
          <p:cNvSpPr txBox="1"/>
          <p:nvPr/>
        </p:nvSpPr>
        <p:spPr>
          <a:xfrm>
            <a:off x="446856" y="3363838"/>
            <a:ext cx="4933726" cy="307777"/>
          </a:xfrm>
          <a:prstGeom prst="rect">
            <a:avLst/>
          </a:prstGeom>
          <a:noFill/>
        </p:spPr>
        <p:txBody>
          <a:bodyPr wrap="square" rtlCol="0">
            <a:spAutoFit/>
          </a:bodyPr>
          <a:lstStyle/>
          <a:p>
            <a:pPr marL="0" lvl="1"/>
            <a:r>
              <a:rPr lang="en-US" sz="1400" b="1">
                <a:solidFill>
                  <a:srgbClr val="007897"/>
                </a:solidFill>
                <a:latin typeface="Segoe UI" panose="020B0502040204020203" pitchFamily="34" charset="0"/>
                <a:ea typeface="Segoe UI" panose="020B0502040204020203" pitchFamily="34" charset="0"/>
                <a:cs typeface="Segoe UI" panose="020B0502040204020203" pitchFamily="34" charset="0"/>
              </a:rPr>
              <a:t>Most visited sections </a:t>
            </a:r>
          </a:p>
        </p:txBody>
      </p:sp>
      <p:sp>
        <p:nvSpPr>
          <p:cNvPr id="34" name="TextBox 33"/>
          <p:cNvSpPr txBox="1"/>
          <p:nvPr/>
        </p:nvSpPr>
        <p:spPr>
          <a:xfrm>
            <a:off x="971600" y="3833968"/>
            <a:ext cx="864096" cy="276999"/>
          </a:xfrm>
          <a:prstGeom prst="rect">
            <a:avLst/>
          </a:prstGeom>
          <a:noFill/>
        </p:spPr>
        <p:txBody>
          <a:bodyPr wrap="square" rtlCol="0" anchor="ctr">
            <a:spAutoFit/>
          </a:bodyPr>
          <a:lstStyle/>
          <a:p>
            <a:pPr marL="0" lvl="1" defTabSz="914400">
              <a:buClr>
                <a:srgbClr val="F05648"/>
              </a:buClr>
              <a:defRPr/>
            </a:pP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Auctions</a:t>
            </a:r>
          </a:p>
        </p:txBody>
      </p:sp>
      <p:sp>
        <p:nvSpPr>
          <p:cNvPr id="35" name="TextBox 34"/>
          <p:cNvSpPr txBox="1"/>
          <p:nvPr/>
        </p:nvSpPr>
        <p:spPr>
          <a:xfrm>
            <a:off x="971600" y="4345653"/>
            <a:ext cx="2144497" cy="451406"/>
          </a:xfrm>
          <a:prstGeom prst="rect">
            <a:avLst/>
          </a:prstGeom>
          <a:noFill/>
        </p:spPr>
        <p:txBody>
          <a:bodyPr wrap="square" rtlCol="0" anchor="ctr">
            <a:spAutoFit/>
          </a:bodyPr>
          <a:lstStyle/>
          <a:p>
            <a:pPr marL="0" lvl="1" defTabSz="914400">
              <a:lnSpc>
                <a:spcPts val="1400"/>
              </a:lnSpc>
              <a:buClr>
                <a:srgbClr val="F05648"/>
              </a:buClr>
              <a:defRPr/>
            </a:pP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Industry&amp;Innovation </a:t>
            </a:r>
          </a:p>
        </p:txBody>
      </p:sp>
      <p:sp>
        <p:nvSpPr>
          <p:cNvPr id="36" name="TextBox 35"/>
          <p:cNvSpPr txBox="1"/>
          <p:nvPr/>
        </p:nvSpPr>
        <p:spPr>
          <a:xfrm>
            <a:off x="3731149" y="3833968"/>
            <a:ext cx="2497035" cy="276999"/>
          </a:xfrm>
          <a:prstGeom prst="rect">
            <a:avLst/>
          </a:prstGeom>
          <a:noFill/>
        </p:spPr>
        <p:txBody>
          <a:bodyPr wrap="square" rtlCol="0" anchor="ctr">
            <a:spAutoFit/>
          </a:bodyPr>
          <a:lstStyle/>
          <a:p>
            <a:pPr marL="0" lvl="1" defTabSz="914400">
              <a:buClr>
                <a:srgbClr val="F05648"/>
              </a:buClr>
              <a:defRPr/>
            </a:pP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Investor's Guide </a:t>
            </a:r>
          </a:p>
        </p:txBody>
      </p:sp>
      <p:sp>
        <p:nvSpPr>
          <p:cNvPr id="37" name="TextBox 36"/>
          <p:cNvSpPr txBox="1"/>
          <p:nvPr/>
        </p:nvSpPr>
        <p:spPr>
          <a:xfrm>
            <a:off x="3738651" y="4345653"/>
            <a:ext cx="1769453" cy="451406"/>
          </a:xfrm>
          <a:prstGeom prst="rect">
            <a:avLst/>
          </a:prstGeom>
          <a:noFill/>
        </p:spPr>
        <p:txBody>
          <a:bodyPr wrap="square" rtlCol="0" anchor="ctr">
            <a:spAutoFit/>
          </a:bodyPr>
          <a:lstStyle/>
          <a:p>
            <a:pPr marL="0" lvl="1" defTabSz="914400">
              <a:lnSpc>
                <a:spcPts val="1400"/>
              </a:lnSpc>
              <a:buClr>
                <a:srgbClr val="F05648"/>
              </a:buClr>
              <a:defRPr/>
            </a:pP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City Investment Map </a:t>
            </a:r>
          </a:p>
        </p:txBody>
      </p:sp>
      <p:sp>
        <p:nvSpPr>
          <p:cNvPr id="38" name="TextBox 37"/>
          <p:cNvSpPr txBox="1"/>
          <p:nvPr/>
        </p:nvSpPr>
        <p:spPr>
          <a:xfrm>
            <a:off x="6552809" y="3833968"/>
            <a:ext cx="1763607" cy="276999"/>
          </a:xfrm>
          <a:prstGeom prst="rect">
            <a:avLst/>
          </a:prstGeom>
          <a:noFill/>
        </p:spPr>
        <p:txBody>
          <a:bodyPr wrap="square" rtlCol="0" anchor="ctr">
            <a:spAutoFit/>
          </a:bodyPr>
          <a:lstStyle/>
          <a:p>
            <a:pPr marL="0" lvl="1" defTabSz="914400">
              <a:buClr>
                <a:srgbClr val="F05648"/>
              </a:buClr>
              <a:defRPr/>
            </a:pPr>
            <a:r>
              <a:rPr lang="en-US"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News&amp;Events. </a:t>
            </a:r>
          </a:p>
        </p:txBody>
      </p:sp>
      <p:sp>
        <p:nvSpPr>
          <p:cNvPr id="39" name="TextBox 38"/>
          <p:cNvSpPr txBox="1"/>
          <p:nvPr/>
        </p:nvSpPr>
        <p:spPr>
          <a:xfrm>
            <a:off x="6300192" y="2588721"/>
            <a:ext cx="1134420" cy="487085"/>
          </a:xfrm>
          <a:prstGeom prst="rect">
            <a:avLst/>
          </a:prstGeom>
          <a:noFill/>
        </p:spPr>
        <p:txBody>
          <a:bodyPr wrap="square" lIns="55654" tIns="27827" rIns="55654" bIns="27827" rtlCol="0">
            <a:spAutoFit/>
          </a:bodyPr>
          <a:lstStyle/>
          <a:p>
            <a:pPr lvl="0">
              <a:defRPr/>
            </a:pPr>
            <a:r>
              <a:rPr lang="en-US" sz="2800" b="1" dirty="0">
                <a:solidFill>
                  <a:srgbClr val="A62341"/>
                </a:solidFill>
                <a:latin typeface="Segoe UI" panose="020B0502040204020203" pitchFamily="34" charset="0"/>
                <a:ea typeface="Segoe UI" panose="020B0502040204020203" pitchFamily="34" charset="0"/>
                <a:cs typeface="Segoe UI" panose="020B0502040204020203" pitchFamily="34" charset="0"/>
              </a:rPr>
              <a:t>1,539</a:t>
            </a:r>
          </a:p>
        </p:txBody>
      </p:sp>
      <p:sp>
        <p:nvSpPr>
          <p:cNvPr id="42" name="TextBox 41"/>
          <p:cNvSpPr txBox="1"/>
          <p:nvPr/>
        </p:nvSpPr>
        <p:spPr>
          <a:xfrm>
            <a:off x="7331065" y="2711832"/>
            <a:ext cx="1179830" cy="240863"/>
          </a:xfrm>
          <a:prstGeom prst="rect">
            <a:avLst/>
          </a:prstGeom>
          <a:noFill/>
        </p:spPr>
        <p:txBody>
          <a:bodyPr wrap="square" lIns="55654" tIns="27827" rIns="55654" bIns="27827" rtlCol="0">
            <a:spAutoFit/>
          </a:bodyPr>
          <a:lstStyle/>
          <a:p>
            <a:pPr>
              <a:spcBef>
                <a:spcPts val="511"/>
              </a:spcBef>
            </a:pP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2018</a:t>
            </a:r>
          </a:p>
        </p:txBody>
      </p:sp>
      <p:sp>
        <p:nvSpPr>
          <p:cNvPr id="44" name="TextBox 43"/>
          <p:cNvSpPr txBox="1"/>
          <p:nvPr/>
        </p:nvSpPr>
        <p:spPr>
          <a:xfrm>
            <a:off x="7331065" y="2093110"/>
            <a:ext cx="889079" cy="240863"/>
          </a:xfrm>
          <a:prstGeom prst="rect">
            <a:avLst/>
          </a:prstGeom>
          <a:noFill/>
        </p:spPr>
        <p:txBody>
          <a:bodyPr wrap="square" lIns="55654" tIns="27827" rIns="55654" bIns="27827" rtlCol="0">
            <a:spAutoFit/>
          </a:bodyPr>
          <a:lstStyle/>
          <a:p>
            <a:pPr>
              <a:spcBef>
                <a:spcPts val="511"/>
              </a:spcBef>
            </a:pP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2017</a:t>
            </a:r>
          </a:p>
        </p:txBody>
      </p:sp>
      <p:pic>
        <p:nvPicPr>
          <p:cNvPr id="45" name="Picture 2" descr="D:\проекты\Презентации\icons\2018\icons_2018-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56" y="3720467"/>
            <a:ext cx="504001" cy="504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D:\проекты\Презентации\icons\2018\icons_2018-5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319356"/>
            <a:ext cx="504001" cy="504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D:\проекты\Презентации\icons\2018\icons_2018-5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856" y="4319356"/>
            <a:ext cx="504001" cy="504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D:\проекты\Презентации\icons\2018\icons_2018-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720467"/>
            <a:ext cx="504001" cy="504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проекты\Презентации\icons\2018\icons_2018-5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27" y="3720467"/>
            <a:ext cx="504001" cy="504000"/>
          </a:xfrm>
          <a:prstGeom prst="rect">
            <a:avLst/>
          </a:prstGeom>
          <a:noFill/>
          <a:extLst>
            <a:ext uri="{909E8E84-426E-40DD-AFC4-6F175D3DCCD1}">
              <a14:hiddenFill xmlns:a14="http://schemas.microsoft.com/office/drawing/2010/main">
                <a:solidFill>
                  <a:srgbClr val="FFFFFF"/>
                </a:solidFill>
              </a14:hiddenFill>
            </a:ext>
          </a:extLst>
        </p:spPr>
      </p:pic>
      <p:sp>
        <p:nvSpPr>
          <p:cNvPr id="53" name="Прямоугольник 52"/>
          <p:cNvSpPr/>
          <p:nvPr/>
        </p:nvSpPr>
        <p:spPr>
          <a:xfrm>
            <a:off x="3644740" y="917307"/>
            <a:ext cx="2365187" cy="646331"/>
          </a:xfrm>
          <a:prstGeom prst="rect">
            <a:avLst/>
          </a:prstGeom>
        </p:spPr>
        <p:txBody>
          <a:bodyPr wrap="square">
            <a:spAutoFit/>
          </a:bodyPr>
          <a:lstStyle/>
          <a:p>
            <a:r>
              <a:rPr lang="en-US" sz="3600" b="1" dirty="0">
                <a:solidFill>
                  <a:srgbClr val="007EA7"/>
                </a:solidFill>
                <a:latin typeface="Segoe UI" panose="020B0502040204020203" pitchFamily="34" charset="0"/>
                <a:ea typeface="Segoe UI" panose="020B0502040204020203" pitchFamily="34" charset="0"/>
                <a:cs typeface="Segoe UI" panose="020B0502040204020203" pitchFamily="34" charset="0"/>
              </a:rPr>
              <a:t>2.4</a:t>
            </a:r>
            <a:r>
              <a:rPr lang="en-US"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solidFill>
                  <a:srgbClr val="007EA7"/>
                </a:solidFill>
                <a:latin typeface="Segoe UI" panose="020B0502040204020203" pitchFamily="34" charset="0"/>
                <a:ea typeface="Segoe UI" panose="020B0502040204020203" pitchFamily="34" charset="0"/>
                <a:cs typeface="Segoe UI" panose="020B0502040204020203" pitchFamily="34" charset="0"/>
              </a:rPr>
              <a:t>m</a:t>
            </a:r>
            <a:r>
              <a:rPr lang="en-US" dirty="0">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 2018 </a:t>
            </a:r>
          </a:p>
        </p:txBody>
      </p:sp>
    </p:spTree>
    <p:extLst>
      <p:ext uri="{BB962C8B-B14F-4D97-AF65-F5344CB8AC3E}">
        <p14:creationId xmlns:p14="http://schemas.microsoft.com/office/powerpoint/2010/main" val="19500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ru-RU"/>
          </a:p>
        </p:txBody>
      </p:sp>
      <p:sp>
        <p:nvSpPr>
          <p:cNvPr id="8" name="Прямоугольник 7"/>
          <p:cNvSpPr/>
          <p:nvPr/>
        </p:nvSpPr>
        <p:spPr>
          <a:xfrm>
            <a:off x="0" y="1680651"/>
            <a:ext cx="6948264" cy="1782198"/>
          </a:xfrm>
          <a:prstGeom prst="rect">
            <a:avLst/>
          </a:prstGeom>
          <a:solidFill>
            <a:srgbClr val="A6234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7925" tIns="38963" rIns="77925" bIns="38963" rtlCol="0" anchor="ctr"/>
          <a:lstStyle/>
          <a:p>
            <a:pPr algn="ctr"/>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Increase of Competitive Investment  Amount and Share</a:t>
            </a:r>
          </a:p>
        </p:txBody>
      </p:sp>
    </p:spTree>
    <p:extLst>
      <p:ext uri="{BB962C8B-B14F-4D97-AF65-F5344CB8AC3E}">
        <p14:creationId xmlns:p14="http://schemas.microsoft.com/office/powerpoint/2010/main" val="25114726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2395</Words>
  <Application>Microsoft Macintosh PowerPoint</Application>
  <PresentationFormat>Экран (16:9)</PresentationFormat>
  <Paragraphs>518</Paragraphs>
  <Slides>29</Slides>
  <Notes>29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Segoe UI</vt:lpstr>
      <vt:lpstr>Stolzl Book</vt:lpstr>
      <vt:lpstr>Wingdings</vt:lpstr>
      <vt:lpstr>Тема Office</vt:lpstr>
      <vt:lpstr>Moscow Investment Strategy until 2025  </vt:lpstr>
      <vt:lpstr>Moscow Investment Strategy until 2025</vt:lpstr>
      <vt:lpstr>SWOT Analysis of Moscow's Position</vt:lpstr>
      <vt:lpstr>Investment Strategy Implementation Mechanisms </vt:lpstr>
      <vt:lpstr>Презентация PowerPoint</vt:lpstr>
      <vt:lpstr>Improvement of Investment Climate </vt:lpstr>
      <vt:lpstr>Moscow in Investment Climate Ratings </vt:lpstr>
      <vt:lpstr>Investment Portal:  Development of Business Communication Channels</vt:lpstr>
      <vt:lpstr>Презентация PowerPoint</vt:lpstr>
      <vt:lpstr>Attraction of Competitive Investment</vt:lpstr>
      <vt:lpstr>New Government Support Mechanism for Real Economy</vt:lpstr>
      <vt:lpstr>Currently Supported Companies</vt:lpstr>
      <vt:lpstr>Project Financial Support: Subsidies</vt:lpstr>
      <vt:lpstr>Additional Support for Investors</vt:lpstr>
      <vt:lpstr>Additional Support for Investors</vt:lpstr>
      <vt:lpstr>Infrastructure Development:  Technopolis Moscow SEZ</vt:lpstr>
      <vt:lpstr>Infrastructure Development: Technoparks</vt:lpstr>
      <vt:lpstr>Localization Platforms:   Large-scale Investment Projects</vt:lpstr>
      <vt:lpstr>Offset Contracts</vt:lpstr>
      <vt:lpstr>Investment Project Support </vt:lpstr>
      <vt:lpstr>Investment Dynamics and Structure</vt:lpstr>
      <vt:lpstr>Презентация PowerPoint</vt:lpstr>
      <vt:lpstr>Priorities of Moscow PPP Policy </vt:lpstr>
      <vt:lpstr>Development of PPP Mechanisms </vt:lpstr>
      <vt:lpstr>Moscow Megaprojects as Investment Driver </vt:lpstr>
      <vt:lpstr>Construction of Transport Hubs (TH) </vt:lpstr>
      <vt:lpstr>Preferential Lease with Investment Commitments</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Чигодаева Светлана</dc:creator>
  <cp:lastModifiedBy>Dmitry Khokhlyushkin</cp:lastModifiedBy>
  <cp:revision>200</cp:revision>
  <dcterms:created xsi:type="dcterms:W3CDTF">2018-03-28T12:22:12Z</dcterms:created>
  <dcterms:modified xsi:type="dcterms:W3CDTF">2019-02-21T14:18:43Z</dcterms:modified>
</cp:coreProperties>
</file>